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90" r:id="rId4"/>
    <p:sldId id="291" r:id="rId5"/>
    <p:sldId id="292" r:id="rId6"/>
    <p:sldId id="293" r:id="rId7"/>
    <p:sldId id="294" r:id="rId8"/>
    <p:sldId id="295" r:id="rId9"/>
    <p:sldId id="296" r:id="rId10"/>
    <p:sldId id="297" r:id="rId11"/>
    <p:sldId id="298" r:id="rId12"/>
    <p:sldId id="299" r:id="rId13"/>
    <p:sldId id="258" r:id="rId14"/>
    <p:sldId id="259" r:id="rId15"/>
    <p:sldId id="287" r:id="rId16"/>
    <p:sldId id="302" r:id="rId17"/>
    <p:sldId id="260" r:id="rId18"/>
    <p:sldId id="286" r:id="rId19"/>
    <p:sldId id="303" r:id="rId20"/>
    <p:sldId id="288" r:id="rId21"/>
    <p:sldId id="261" r:id="rId22"/>
    <p:sldId id="300" r:id="rId23"/>
    <p:sldId id="301" r:id="rId24"/>
    <p:sldId id="289" r:id="rId25"/>
    <p:sldId id="272" r:id="rId26"/>
    <p:sldId id="304"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7" d="100"/>
          <a:sy n="77" d="100"/>
        </p:scale>
        <p:origin x="-2520" y="-738"/>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4">
                <a:tint val="45000"/>
                <a:satMod val="400000"/>
              </a:schemeClr>
            </a:duotone>
            <a:extLst>
              <a:ext uri="{BEBA8EAE-BF5A-486C-A8C5-ECC9F3942E4B}">
                <a14:imgProps xmlns:a14="http://schemas.microsoft.com/office/drawing/2010/main">
                  <a14:imgLayer r:embed="rId14">
                    <a14:imgEffect>
                      <a14:sharpenSoften amount="-72000"/>
                    </a14:imgEffect>
                    <a14:imgEffect>
                      <a14:colorTemperature colorTemp="2499"/>
                    </a14:imgEffect>
                    <a14:imgEffect>
                      <a14:saturation sat="33000"/>
                    </a14:imgEffect>
                  </a14:imgLayer>
                </a14:imgProps>
              </a:ext>
            </a:extLst>
          </a:blip>
          <a:srcRect/>
          <a:tile tx="0" ty="0" sx="90000" sy="90000" flip="xy" algn="tl"/>
        </a:blipFill>
        <a:effectLst/>
      </p:bgPr>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E4EB4F7-8FA1-4117-BB41-15DADCD14423}" type="datetimeFigureOut">
              <a:rPr lang="es-ES" smtClean="0"/>
              <a:t>05/12/2018</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69D1CB6-D887-4807-AADB-D9A8C4C37252}"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ur-lex.europa.eu/legal-content/EN/TXT/?uri=CELEX:01992L0043-200701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ur-lex.europa.eu/legal-content/EN/TXT/?uri=CELEX:01992L0043-20070101"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hyperlink" Target="http://www.magrama.gob.es/es/biodiversidad/temas/espacios-protegidos/red-natura-2000/rn_tip_hab_esp_espana_acceso_fichas.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ramsar.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nesco.org/new/en/natural-sciences/environment/ecological-sciences/man-and-biosphere-programm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ebpages.uidaho.edu/css385/Readings/SWART%20nature%20valua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6510"/>
            <a:ext cx="7772400" cy="663956"/>
          </a:xfrm>
        </p:spPr>
        <p:txBody>
          <a:bodyPr>
            <a:normAutofit/>
          </a:bodyPr>
          <a:lstStyle/>
          <a:p>
            <a:pPr algn="ctr"/>
            <a:r>
              <a:rPr lang="es-ES" sz="2800" b="1" dirty="0" smtClean="0">
                <a:solidFill>
                  <a:schemeClr val="accent6">
                    <a:lumMod val="75000"/>
                  </a:schemeClr>
                </a:solidFill>
                <a:effectLst>
                  <a:outerShdw blurRad="38100" dist="38100" dir="2700000" algn="tl">
                    <a:srgbClr val="000000">
                      <a:alpha val="43137"/>
                    </a:srgbClr>
                  </a:outerShdw>
                </a:effectLst>
                <a:latin typeface="Vijaya" pitchFamily="34" charset="0"/>
                <a:cs typeface="Vijaya" pitchFamily="34" charset="0"/>
              </a:rPr>
              <a:t>CONSERVATION BIOLOGY</a:t>
            </a:r>
            <a:endParaRPr lang="es-ES" sz="2800" b="1" dirty="0">
              <a:solidFill>
                <a:schemeClr val="accent6">
                  <a:lumMod val="75000"/>
                </a:schemeClr>
              </a:solidFill>
              <a:effectLst>
                <a:outerShdw blurRad="38100" dist="38100" dir="2700000" algn="tl">
                  <a:srgbClr val="000000">
                    <a:alpha val="43137"/>
                  </a:srgbClr>
                </a:outerShdw>
              </a:effectLst>
              <a:latin typeface="Vijaya" pitchFamily="34" charset="0"/>
              <a:cs typeface="Vijaya" pitchFamily="34" charset="0"/>
            </a:endParaRPr>
          </a:p>
        </p:txBody>
      </p:sp>
      <p:sp>
        <p:nvSpPr>
          <p:cNvPr id="3" name="2 Subtítulo"/>
          <p:cNvSpPr>
            <a:spLocks noGrp="1"/>
          </p:cNvSpPr>
          <p:nvPr>
            <p:ph type="subTitle" idx="1"/>
          </p:nvPr>
        </p:nvSpPr>
        <p:spPr>
          <a:xfrm>
            <a:off x="1297172" y="1939503"/>
            <a:ext cx="7474688" cy="4248150"/>
          </a:xfrm>
        </p:spPr>
        <p:txBody>
          <a:bodyPr>
            <a:noAutofit/>
          </a:bodyPr>
          <a:lstStyle/>
          <a:p>
            <a:pPr>
              <a:lnSpc>
                <a:spcPct val="150000"/>
              </a:lnSpc>
              <a:spcBef>
                <a:spcPts val="1800"/>
              </a:spcBef>
            </a:pPr>
            <a:r>
              <a:rPr lang="en-US" sz="1700" b="1" dirty="0" smtClean="0">
                <a:solidFill>
                  <a:schemeClr val="accent6">
                    <a:lumMod val="75000"/>
                  </a:schemeClr>
                </a:solidFill>
                <a:latin typeface="Vijaya" pitchFamily="34" charset="0"/>
                <a:cs typeface="Vijaya" pitchFamily="34" charset="0"/>
              </a:rPr>
              <a:t>UNIT 7</a:t>
            </a:r>
            <a:r>
              <a:rPr lang="en-US" sz="1700" b="1" dirty="0">
                <a:solidFill>
                  <a:schemeClr val="accent6">
                    <a:lumMod val="75000"/>
                  </a:schemeClr>
                </a:solidFill>
                <a:latin typeface="Vijaya" pitchFamily="34" charset="0"/>
                <a:cs typeface="Vijaya" pitchFamily="34" charset="0"/>
              </a:rPr>
              <a:t>. </a:t>
            </a:r>
            <a:r>
              <a:rPr lang="en-US" sz="1700" b="1" dirty="0">
                <a:solidFill>
                  <a:schemeClr val="accent6">
                    <a:lumMod val="75000"/>
                  </a:schemeClr>
                </a:solidFill>
                <a:latin typeface="Vijaya" pitchFamily="34" charset="0"/>
                <a:cs typeface="Vijaya" pitchFamily="34" charset="0"/>
              </a:rPr>
              <a:t>ASSESSMENT CRITERIA </a:t>
            </a:r>
            <a:r>
              <a:rPr lang="en-US" sz="1700" b="1" dirty="0">
                <a:solidFill>
                  <a:schemeClr val="accent6">
                    <a:lumMod val="75000"/>
                  </a:schemeClr>
                </a:solidFill>
                <a:latin typeface="Vijaya" pitchFamily="34" charset="0"/>
                <a:cs typeface="Vijaya" pitchFamily="34" charset="0"/>
              </a:rPr>
              <a:t>FOR </a:t>
            </a:r>
            <a:r>
              <a:rPr lang="en-US" sz="1700" b="1" dirty="0" smtClean="0">
                <a:solidFill>
                  <a:schemeClr val="accent6">
                    <a:lumMod val="75000"/>
                  </a:schemeClr>
                </a:solidFill>
                <a:latin typeface="Vijaya" pitchFamily="34" charset="0"/>
                <a:cs typeface="Vijaya" pitchFamily="34" charset="0"/>
              </a:rPr>
              <a:t>SPECIES </a:t>
            </a:r>
            <a:r>
              <a:rPr lang="en-US" sz="1700" b="1" dirty="0">
                <a:solidFill>
                  <a:schemeClr val="accent6">
                    <a:lumMod val="75000"/>
                  </a:schemeClr>
                </a:solidFill>
                <a:latin typeface="Vijaya" pitchFamily="34" charset="0"/>
                <a:cs typeface="Vijaya" pitchFamily="34" charset="0"/>
              </a:rPr>
              <a:t>AND </a:t>
            </a:r>
            <a:r>
              <a:rPr lang="en-US" sz="1700" b="1" dirty="0" smtClean="0">
                <a:solidFill>
                  <a:schemeClr val="accent6">
                    <a:lumMod val="75000"/>
                  </a:schemeClr>
                </a:solidFill>
                <a:latin typeface="Vijaya" pitchFamily="34" charset="0"/>
                <a:cs typeface="Vijaya" pitchFamily="34" charset="0"/>
              </a:rPr>
              <a:t>AREAS</a:t>
            </a:r>
          </a:p>
          <a:p>
            <a:pPr lvl="1" algn="l">
              <a:lnSpc>
                <a:spcPct val="150000"/>
              </a:lnSpc>
              <a:spcBef>
                <a:spcPts val="1800"/>
              </a:spcBef>
            </a:pPr>
            <a:r>
              <a:rPr lang="en-US" sz="1900" b="1" dirty="0" smtClean="0">
                <a:solidFill>
                  <a:schemeClr val="accent6">
                    <a:lumMod val="75000"/>
                  </a:schemeClr>
                </a:solidFill>
                <a:latin typeface="Vijaya" pitchFamily="34" charset="0"/>
                <a:cs typeface="Vijaya" pitchFamily="34" charset="0"/>
              </a:rPr>
              <a:t>7.1. General </a:t>
            </a:r>
            <a:r>
              <a:rPr lang="en-US" sz="1900" b="1" dirty="0" smtClean="0">
                <a:solidFill>
                  <a:schemeClr val="accent6">
                    <a:lumMod val="75000"/>
                  </a:schemeClr>
                </a:solidFill>
                <a:latin typeface="Vijaya" pitchFamily="34" charset="0"/>
                <a:cs typeface="Vijaya" pitchFamily="34" charset="0"/>
              </a:rPr>
              <a:t>assessment </a:t>
            </a:r>
            <a:r>
              <a:rPr lang="en-US" sz="1900" b="1" dirty="0" smtClean="0">
                <a:solidFill>
                  <a:schemeClr val="accent6">
                    <a:lumMod val="75000"/>
                  </a:schemeClr>
                </a:solidFill>
                <a:latin typeface="Vijaya" pitchFamily="34" charset="0"/>
                <a:cs typeface="Vijaya" pitchFamily="34" charset="0"/>
              </a:rPr>
              <a:t>criteria</a:t>
            </a:r>
            <a:r>
              <a:rPr lang="en-US" sz="1900" b="1" dirty="0" smtClean="0">
                <a:solidFill>
                  <a:schemeClr val="accent6">
                    <a:lumMod val="75000"/>
                  </a:schemeClr>
                </a:solidFill>
                <a:latin typeface="Vijaya" pitchFamily="34" charset="0"/>
                <a:cs typeface="Vijaya" pitchFamily="34" charset="0"/>
              </a:rPr>
              <a:t>.</a:t>
            </a:r>
          </a:p>
          <a:p>
            <a:pPr lvl="1" algn="l">
              <a:lnSpc>
                <a:spcPct val="150000"/>
              </a:lnSpc>
              <a:spcBef>
                <a:spcPts val="1800"/>
              </a:spcBef>
            </a:pPr>
            <a:r>
              <a:rPr lang="en-US" sz="1900" b="1" dirty="0" smtClean="0">
                <a:solidFill>
                  <a:schemeClr val="accent6">
                    <a:lumMod val="75000"/>
                  </a:schemeClr>
                </a:solidFill>
                <a:latin typeface="Vijaya" pitchFamily="34" charset="0"/>
                <a:cs typeface="Vijaya" pitchFamily="34" charset="0"/>
              </a:rPr>
              <a:t>7.2</a:t>
            </a:r>
            <a:r>
              <a:rPr lang="en-US" sz="1900" b="1" dirty="0">
                <a:solidFill>
                  <a:schemeClr val="accent6">
                    <a:lumMod val="75000"/>
                  </a:schemeClr>
                </a:solidFill>
                <a:latin typeface="Vijaya" pitchFamily="34" charset="0"/>
                <a:cs typeface="Vijaya" pitchFamily="34" charset="0"/>
              </a:rPr>
              <a:t>. Criteria </a:t>
            </a:r>
            <a:r>
              <a:rPr lang="en-US" sz="1900" b="1" dirty="0" smtClean="0">
                <a:solidFill>
                  <a:schemeClr val="accent6">
                    <a:lumMod val="75000"/>
                  </a:schemeClr>
                </a:solidFill>
                <a:latin typeface="Vijaya" pitchFamily="34" charset="0"/>
                <a:cs typeface="Vijaya" pitchFamily="34" charset="0"/>
              </a:rPr>
              <a:t>for the assessment </a:t>
            </a:r>
            <a:r>
              <a:rPr lang="en-US" sz="1900" b="1" dirty="0" smtClean="0">
                <a:solidFill>
                  <a:schemeClr val="accent6">
                    <a:lumMod val="75000"/>
                  </a:schemeClr>
                </a:solidFill>
                <a:latin typeface="Vijaya" pitchFamily="34" charset="0"/>
                <a:cs typeface="Vijaya" pitchFamily="34" charset="0"/>
              </a:rPr>
              <a:t>of </a:t>
            </a:r>
            <a:r>
              <a:rPr lang="en-US" sz="1900" b="1" dirty="0">
                <a:solidFill>
                  <a:schemeClr val="accent6">
                    <a:lumMod val="75000"/>
                  </a:schemeClr>
                </a:solidFill>
                <a:latin typeface="Vijaya" pitchFamily="34" charset="0"/>
                <a:cs typeface="Vijaya" pitchFamily="34" charset="0"/>
              </a:rPr>
              <a:t>species. The IUCN.</a:t>
            </a:r>
          </a:p>
          <a:p>
            <a:pPr lvl="1" algn="l">
              <a:lnSpc>
                <a:spcPct val="150000"/>
              </a:lnSpc>
              <a:spcBef>
                <a:spcPts val="1800"/>
              </a:spcBef>
            </a:pPr>
            <a:r>
              <a:rPr lang="en-US" sz="1900" b="1" dirty="0">
                <a:solidFill>
                  <a:schemeClr val="accent6">
                    <a:lumMod val="75000"/>
                  </a:schemeClr>
                </a:solidFill>
                <a:latin typeface="Vijaya" pitchFamily="34" charset="0"/>
                <a:cs typeface="Vijaya" pitchFamily="34" charset="0"/>
              </a:rPr>
              <a:t>7.3. Criteria for the assessment of areas.</a:t>
            </a:r>
          </a:p>
          <a:p>
            <a:pPr algn="l">
              <a:lnSpc>
                <a:spcPct val="150000"/>
              </a:lnSpc>
              <a:spcBef>
                <a:spcPts val="1800"/>
              </a:spcBef>
            </a:pPr>
            <a:endParaRPr lang="es-ES" sz="17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88143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8"/>
            <a:ext cx="7790121" cy="148200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Utilitarian</a:t>
            </a:r>
            <a:r>
              <a:rPr lang="en-GB" sz="1600" dirty="0" smtClean="0">
                <a:solidFill>
                  <a:schemeClr val="accent6">
                    <a:lumMod val="75000"/>
                  </a:schemeClr>
                </a:solidFill>
                <a:latin typeface="Vijaya" pitchFamily="34" charset="0"/>
                <a:cs typeface="Vijaya" pitchFamily="34" charset="0"/>
              </a:rPr>
              <a:t> values associated with species as sources of material benefit or use.</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6" name="Picture 4" descr="Chrysanthemo myconis-Anthemidetum fuscata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7095" y="2785369"/>
            <a:ext cx="4678531" cy="3508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CuadroTexto"/>
          <p:cNvSpPr txBox="1"/>
          <p:nvPr/>
        </p:nvSpPr>
        <p:spPr>
          <a:xfrm>
            <a:off x="1180730" y="3142695"/>
            <a:ext cx="2175029" cy="923330"/>
          </a:xfrm>
          <a:prstGeom prst="rect">
            <a:avLst/>
          </a:prstGeom>
          <a:noFill/>
        </p:spPr>
        <p:txBody>
          <a:bodyPr wrap="square" rtlCol="0">
            <a:spAutoFit/>
          </a:bodyPr>
          <a:lstStyle/>
          <a:p>
            <a:r>
              <a:rPr lang="es-ES" dirty="0" smtClean="0"/>
              <a:t>Dehesa. </a:t>
            </a:r>
            <a:r>
              <a:rPr lang="es-ES" dirty="0" err="1" smtClean="0"/>
              <a:t>Agroforestry</a:t>
            </a:r>
            <a:r>
              <a:rPr lang="es-ES" dirty="0" smtClean="0"/>
              <a:t> </a:t>
            </a:r>
            <a:r>
              <a:rPr lang="es-ES" dirty="0" err="1" smtClean="0"/>
              <a:t>system</a:t>
            </a:r>
            <a:r>
              <a:rPr lang="es-ES" dirty="0" smtClean="0"/>
              <a:t>.</a:t>
            </a:r>
          </a:p>
          <a:p>
            <a:r>
              <a:rPr lang="es-ES" dirty="0" err="1" smtClean="0"/>
              <a:t>Holm-oak</a:t>
            </a:r>
            <a:r>
              <a:rPr lang="es-ES" dirty="0" smtClean="0"/>
              <a:t>.</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8"/>
            <a:ext cx="7790121" cy="197915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Cultural</a:t>
            </a:r>
            <a:r>
              <a:rPr lang="en-GB" sz="1600" dirty="0" smtClean="0">
                <a:solidFill>
                  <a:schemeClr val="accent6">
                    <a:lumMod val="75000"/>
                  </a:schemeClr>
                </a:solidFill>
                <a:latin typeface="Vijaya" pitchFamily="34" charset="0"/>
                <a:cs typeface="Vijaya" pitchFamily="34" charset="0"/>
              </a:rPr>
              <a:t>, </a:t>
            </a:r>
            <a:r>
              <a:rPr lang="en-GB" sz="1600" u="sng" dirty="0" smtClean="0">
                <a:solidFill>
                  <a:schemeClr val="accent6">
                    <a:lumMod val="75000"/>
                  </a:schemeClr>
                </a:solidFill>
                <a:latin typeface="Vijaya" pitchFamily="34" charset="0"/>
                <a:cs typeface="Vijaya" pitchFamily="34" charset="0"/>
              </a:rPr>
              <a:t>symbolic</a:t>
            </a:r>
            <a:r>
              <a:rPr lang="en-GB" sz="1600" dirty="0" smtClean="0">
                <a:solidFill>
                  <a:schemeClr val="accent6">
                    <a:lumMod val="75000"/>
                  </a:schemeClr>
                </a:solidFill>
                <a:latin typeface="Vijaya" pitchFamily="34" charset="0"/>
                <a:cs typeface="Vijaya" pitchFamily="34" charset="0"/>
              </a:rPr>
              <a:t>, or </a:t>
            </a:r>
            <a:r>
              <a:rPr lang="en-GB" sz="1600" u="sng" dirty="0" smtClean="0">
                <a:solidFill>
                  <a:schemeClr val="accent6">
                    <a:lumMod val="75000"/>
                  </a:schemeClr>
                </a:solidFill>
                <a:latin typeface="Vijaya" pitchFamily="34" charset="0"/>
                <a:cs typeface="Vijaya" pitchFamily="34" charset="0"/>
              </a:rPr>
              <a:t>historical</a:t>
            </a:r>
            <a:r>
              <a:rPr lang="en-GB" sz="1600" dirty="0" smtClean="0">
                <a:solidFill>
                  <a:schemeClr val="accent6">
                    <a:lumMod val="75000"/>
                  </a:schemeClr>
                </a:solidFill>
                <a:latin typeface="Vijaya" pitchFamily="34" charset="0"/>
                <a:cs typeface="Vijaya" pitchFamily="34" charset="0"/>
              </a:rPr>
              <a:t> values associated with strong personal or cultural attachments of human cultural groups to a species, especially associated with symbolic meanings and identification between the species and humans.</a:t>
            </a:r>
            <a:endParaRPr lang="en-GB"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6146" name="Picture 2" descr="http://www.juntadeandalucia.es/medioambiente/portal_web/web/temas_ambientales/biodiversidad/flora_y_vegetacion/pdfs_publicaciones_arboles_arboledas/huelva/img_huelv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1720" y="3320465"/>
            <a:ext cx="2510562" cy="3448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F:\FOTOS\2015\COMPACTA\IMG_9135.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25953" y="4012707"/>
            <a:ext cx="4756766" cy="2677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descr="F:\FOTOS\2015\COMPACTA\IMG_9141.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471166" y="3138041"/>
            <a:ext cx="3524435" cy="198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CuadroTexto"/>
          <p:cNvSpPr txBox="1"/>
          <p:nvPr/>
        </p:nvSpPr>
        <p:spPr>
          <a:xfrm>
            <a:off x="719092" y="3426781"/>
            <a:ext cx="2441359" cy="369332"/>
          </a:xfrm>
          <a:prstGeom prst="rect">
            <a:avLst/>
          </a:prstGeom>
          <a:noFill/>
        </p:spPr>
        <p:txBody>
          <a:bodyPr wrap="square" rtlCol="0">
            <a:spAutoFit/>
          </a:bodyPr>
          <a:lstStyle/>
          <a:p>
            <a:r>
              <a:rPr lang="es-ES" dirty="0" smtClean="0"/>
              <a:t>Castaño Santo (Málaga)</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01478" y="1554162"/>
            <a:ext cx="7790121" cy="41668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smtClean="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
        <p:nvSpPr>
          <p:cNvPr id="3" name="2 Elipse"/>
          <p:cNvSpPr/>
          <p:nvPr/>
        </p:nvSpPr>
        <p:spPr>
          <a:xfrm>
            <a:off x="1669002" y="2041864"/>
            <a:ext cx="4119239" cy="4119239"/>
          </a:xfrm>
          <a:prstGeom prst="ellipse">
            <a:avLst/>
          </a:prstGeom>
          <a:solidFill>
            <a:srgbClr val="FFFF0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00"/>
              </a:solidFill>
            </a:endParaRPr>
          </a:p>
        </p:txBody>
      </p:sp>
      <p:sp>
        <p:nvSpPr>
          <p:cNvPr id="6" name="5 Elipse"/>
          <p:cNvSpPr/>
          <p:nvPr/>
        </p:nvSpPr>
        <p:spPr>
          <a:xfrm>
            <a:off x="3746377" y="2041864"/>
            <a:ext cx="4119239" cy="4119239"/>
          </a:xfrm>
          <a:prstGeom prst="ellipse">
            <a:avLst/>
          </a:prstGeom>
          <a:solidFill>
            <a:schemeClr val="accent4">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4030463" y="3622089"/>
            <a:ext cx="1438182" cy="830997"/>
          </a:xfrm>
          <a:prstGeom prst="rect">
            <a:avLst/>
          </a:prstGeom>
          <a:noFill/>
        </p:spPr>
        <p:txBody>
          <a:bodyPr wrap="square" rtlCol="0">
            <a:spAutoFit/>
          </a:bodyPr>
          <a:lstStyle/>
          <a:p>
            <a:pPr algn="ctr"/>
            <a:r>
              <a:rPr lang="en-US" sz="1600" smtClean="0">
                <a:latin typeface="Adobe Devanagari" pitchFamily="18" charset="0"/>
                <a:cs typeface="Adobe Devanagari" pitchFamily="18" charset="0"/>
              </a:rPr>
              <a:t>Rational</a:t>
            </a:r>
          </a:p>
          <a:p>
            <a:pPr algn="ctr"/>
            <a:r>
              <a:rPr lang="en-US" sz="1600" smtClean="0">
                <a:latin typeface="Adobe Devanagari" pitchFamily="18" charset="0"/>
                <a:cs typeface="Adobe Devanagari" pitchFamily="18" charset="0"/>
              </a:rPr>
              <a:t>Environmental</a:t>
            </a:r>
          </a:p>
          <a:p>
            <a:pPr algn="ctr"/>
            <a:r>
              <a:rPr lang="en-US" sz="1600" smtClean="0">
                <a:latin typeface="Adobe Devanagari" pitchFamily="18" charset="0"/>
                <a:cs typeface="Adobe Devanagari" pitchFamily="18" charset="0"/>
              </a:rPr>
              <a:t>Policy</a:t>
            </a:r>
            <a:endParaRPr lang="en-US" sz="1600">
              <a:latin typeface="Adobe Devanagari" pitchFamily="18" charset="0"/>
              <a:cs typeface="Adobe Devanagari" pitchFamily="18" charset="0"/>
            </a:endParaRPr>
          </a:p>
        </p:txBody>
      </p:sp>
      <p:sp>
        <p:nvSpPr>
          <p:cNvPr id="8" name="7 CuadroTexto"/>
          <p:cNvSpPr txBox="1"/>
          <p:nvPr/>
        </p:nvSpPr>
        <p:spPr>
          <a:xfrm>
            <a:off x="2015232" y="3622089"/>
            <a:ext cx="1438182" cy="861774"/>
          </a:xfrm>
          <a:prstGeom prst="rect">
            <a:avLst/>
          </a:prstGeom>
          <a:noFill/>
        </p:spPr>
        <p:txBody>
          <a:bodyPr wrap="square" rtlCol="0">
            <a:spAutoFit/>
          </a:bodyPr>
          <a:lstStyle/>
          <a:p>
            <a:pPr algn="ctr"/>
            <a:r>
              <a:rPr lang="en-US" sz="1600" smtClean="0">
                <a:latin typeface="Adobe Devanagari" pitchFamily="18" charset="0"/>
                <a:cs typeface="Adobe Devanagari" pitchFamily="18" charset="0"/>
              </a:rPr>
              <a:t>Economically</a:t>
            </a:r>
          </a:p>
          <a:p>
            <a:pPr algn="ctr"/>
            <a:r>
              <a:rPr lang="en-US" sz="1600" smtClean="0">
                <a:latin typeface="Adobe Devanagari" pitchFamily="18" charset="0"/>
                <a:cs typeface="Adobe Devanagari" pitchFamily="18" charset="0"/>
              </a:rPr>
              <a:t>Acceptable</a:t>
            </a:r>
          </a:p>
          <a:p>
            <a:pPr algn="ctr"/>
            <a:r>
              <a:rPr lang="en-US" sz="1600" smtClean="0">
                <a:latin typeface="Adobe Devanagari" pitchFamily="18" charset="0"/>
                <a:cs typeface="Adobe Devanagari" pitchFamily="18" charset="0"/>
              </a:rPr>
              <a:t>Options</a:t>
            </a:r>
            <a:endParaRPr lang="en-US" sz="1600">
              <a:latin typeface="Adobe Devanagari" pitchFamily="18" charset="0"/>
              <a:cs typeface="Adobe Devanagari" pitchFamily="18" charset="0"/>
            </a:endParaRPr>
          </a:p>
        </p:txBody>
      </p:sp>
      <p:sp>
        <p:nvSpPr>
          <p:cNvPr id="9" name="8 CuadroTexto"/>
          <p:cNvSpPr txBox="1"/>
          <p:nvPr/>
        </p:nvSpPr>
        <p:spPr>
          <a:xfrm>
            <a:off x="6010184" y="3622089"/>
            <a:ext cx="1438182" cy="830997"/>
          </a:xfrm>
          <a:prstGeom prst="rect">
            <a:avLst/>
          </a:prstGeom>
          <a:noFill/>
        </p:spPr>
        <p:txBody>
          <a:bodyPr wrap="square" rtlCol="0">
            <a:spAutoFit/>
          </a:bodyPr>
          <a:lstStyle/>
          <a:p>
            <a:pPr algn="ctr"/>
            <a:r>
              <a:rPr lang="en-US" sz="1600" smtClean="0">
                <a:latin typeface="Adobe Devanagari" pitchFamily="18" charset="0"/>
                <a:cs typeface="Adobe Devanagari" pitchFamily="18" charset="0"/>
              </a:rPr>
              <a:t>Ecologically</a:t>
            </a:r>
          </a:p>
          <a:p>
            <a:pPr algn="ctr"/>
            <a:r>
              <a:rPr lang="en-US" sz="1600" smtClean="0">
                <a:latin typeface="Adobe Devanagari" pitchFamily="18" charset="0"/>
                <a:cs typeface="Adobe Devanagari" pitchFamily="18" charset="0"/>
              </a:rPr>
              <a:t>Acceptable</a:t>
            </a:r>
          </a:p>
          <a:p>
            <a:pPr algn="ctr"/>
            <a:r>
              <a:rPr lang="en-US" sz="1600" smtClean="0">
                <a:latin typeface="Adobe Devanagari" pitchFamily="18" charset="0"/>
                <a:cs typeface="Adobe Devanagari" pitchFamily="18" charset="0"/>
              </a:rPr>
              <a:t>Options</a:t>
            </a:r>
            <a:endParaRPr lang="en-US" sz="1600">
              <a:latin typeface="Adobe Devanagari" pitchFamily="18" charset="0"/>
              <a:cs typeface="Adobe Devanagari" pitchFamily="18" charset="0"/>
            </a:endParaRPr>
          </a:p>
        </p:txBody>
      </p:sp>
      <p:sp>
        <p:nvSpPr>
          <p:cNvPr id="10" name="9 CuadroTexto"/>
          <p:cNvSpPr txBox="1"/>
          <p:nvPr/>
        </p:nvSpPr>
        <p:spPr>
          <a:xfrm>
            <a:off x="6782540" y="6320901"/>
            <a:ext cx="1837677" cy="307777"/>
          </a:xfrm>
          <a:prstGeom prst="rect">
            <a:avLst/>
          </a:prstGeom>
          <a:noFill/>
        </p:spPr>
        <p:txBody>
          <a:bodyPr wrap="square" rtlCol="0">
            <a:spAutoFit/>
          </a:bodyPr>
          <a:lstStyle/>
          <a:p>
            <a:r>
              <a:rPr lang="es-ES" sz="1400" dirty="0" smtClean="0"/>
              <a:t>Norton, 1991</a:t>
            </a:r>
            <a:endParaRPr lang="es-ES" sz="1400" dirty="0"/>
          </a:p>
        </p:txBody>
      </p:sp>
    </p:spTree>
    <p:extLst>
      <p:ext uri="{BB962C8B-B14F-4D97-AF65-F5344CB8AC3E}">
        <p14:creationId xmlns:p14="http://schemas.microsoft.com/office/powerpoint/2010/main" val="336264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01478" y="1554161"/>
            <a:ext cx="7790121" cy="3611225"/>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7.2. Species assessment:</a:t>
            </a:r>
          </a:p>
          <a:p>
            <a:pPr marL="0" indent="0">
              <a:spcBef>
                <a:spcPts val="1800"/>
              </a:spcBef>
              <a:buNone/>
            </a:pPr>
            <a:endParaRPr lang="en-GB" sz="1800" b="1" dirty="0" smtClean="0">
              <a:solidFill>
                <a:schemeClr val="accent6">
                  <a:lumMod val="75000"/>
                </a:schemeClr>
              </a:solidFill>
              <a:latin typeface="Vijaya" pitchFamily="34" charset="0"/>
              <a:cs typeface="Vijaya" pitchFamily="34" charset="0"/>
            </a:endParaRPr>
          </a:p>
          <a:p>
            <a:pPr marL="285750" indent="-285750">
              <a:spcBef>
                <a:spcPts val="1800"/>
              </a:spcBef>
              <a:buFont typeface="Wingdings" panose="05000000000000000000" pitchFamily="2" charset="2"/>
              <a:buChar char="ü"/>
            </a:pPr>
            <a:r>
              <a:rPr lang="en-GB" sz="1800" u="sng" dirty="0" smtClean="0">
                <a:solidFill>
                  <a:schemeClr val="accent6">
                    <a:lumMod val="75000"/>
                  </a:schemeClr>
                </a:solidFill>
                <a:latin typeface="Vijaya" pitchFamily="34" charset="0"/>
                <a:cs typeface="Vijaya" pitchFamily="34" charset="0"/>
              </a:rPr>
              <a:t>Economic</a:t>
            </a:r>
            <a:r>
              <a:rPr lang="en-GB" sz="1800" dirty="0" smtClean="0">
                <a:solidFill>
                  <a:schemeClr val="accent6">
                    <a:lumMod val="75000"/>
                  </a:schemeClr>
                </a:solidFill>
                <a:latin typeface="Vijaya" pitchFamily="34" charset="0"/>
                <a:cs typeface="Vijaya" pitchFamily="34" charset="0"/>
              </a:rPr>
              <a:t> value.</a:t>
            </a:r>
          </a:p>
          <a:p>
            <a:pPr marL="285750" indent="-285750">
              <a:spcBef>
                <a:spcPts val="1800"/>
              </a:spcBef>
              <a:buFont typeface="Wingdings" panose="05000000000000000000" pitchFamily="2" charset="2"/>
              <a:buChar char="ü"/>
            </a:pPr>
            <a:r>
              <a:rPr lang="en-GB" sz="1800" u="sng" dirty="0" smtClean="0">
                <a:solidFill>
                  <a:schemeClr val="accent6">
                    <a:lumMod val="75000"/>
                  </a:schemeClr>
                </a:solidFill>
                <a:latin typeface="Vijaya" pitchFamily="34" charset="0"/>
                <a:cs typeface="Vijaya" pitchFamily="34" charset="0"/>
              </a:rPr>
              <a:t>Ecological</a:t>
            </a:r>
            <a:r>
              <a:rPr lang="en-GB" sz="1800" dirty="0" smtClean="0">
                <a:solidFill>
                  <a:schemeClr val="accent6">
                    <a:lumMod val="75000"/>
                  </a:schemeClr>
                </a:solidFill>
                <a:latin typeface="Vijaya" pitchFamily="34" charset="0"/>
                <a:cs typeface="Vijaya" pitchFamily="34" charset="0"/>
              </a:rPr>
              <a:t> value (keystone species).</a:t>
            </a:r>
          </a:p>
          <a:p>
            <a:pPr marL="285750" indent="-285750">
              <a:spcBef>
                <a:spcPts val="1800"/>
              </a:spcBef>
              <a:buFont typeface="Wingdings" panose="05000000000000000000" pitchFamily="2" charset="2"/>
              <a:buChar char="ü"/>
            </a:pPr>
            <a:r>
              <a:rPr lang="en-GB" sz="1800" u="sng" dirty="0" smtClean="0">
                <a:solidFill>
                  <a:schemeClr val="accent6">
                    <a:lumMod val="75000"/>
                  </a:schemeClr>
                </a:solidFill>
                <a:latin typeface="Vijaya" pitchFamily="34" charset="0"/>
                <a:cs typeface="Vijaya" pitchFamily="34" charset="0"/>
              </a:rPr>
              <a:t>Charismatic</a:t>
            </a:r>
            <a:r>
              <a:rPr lang="en-GB" sz="1800" dirty="0" smtClean="0">
                <a:solidFill>
                  <a:schemeClr val="accent6">
                    <a:lumMod val="75000"/>
                  </a:schemeClr>
                </a:solidFill>
                <a:latin typeface="Vijaya" pitchFamily="34" charset="0"/>
                <a:cs typeface="Vijaya" pitchFamily="34" charset="0"/>
              </a:rPr>
              <a:t> value: environmental education! Iberian lynx.</a:t>
            </a:r>
          </a:p>
          <a:p>
            <a:pPr marL="285750" indent="-285750">
              <a:spcBef>
                <a:spcPts val="1800"/>
              </a:spcBef>
              <a:buFont typeface="Wingdings" panose="05000000000000000000" pitchFamily="2" charset="2"/>
              <a:buChar char="ü"/>
            </a:pPr>
            <a:r>
              <a:rPr lang="en-GB" sz="1800" u="sng" dirty="0" smtClean="0">
                <a:solidFill>
                  <a:schemeClr val="accent6">
                    <a:lumMod val="75000"/>
                  </a:schemeClr>
                </a:solidFill>
                <a:latin typeface="Vijaya" pitchFamily="34" charset="0"/>
                <a:cs typeface="Vijaya" pitchFamily="34" charset="0"/>
              </a:rPr>
              <a:t>Weirdness</a:t>
            </a:r>
            <a:r>
              <a:rPr lang="en-GB" sz="1800" dirty="0" smtClean="0">
                <a:solidFill>
                  <a:schemeClr val="accent6">
                    <a:lumMod val="75000"/>
                  </a:schemeClr>
                </a:solidFill>
                <a:latin typeface="Vijaya" pitchFamily="34" charset="0"/>
                <a:cs typeface="Vijaya" pitchFamily="34" charset="0"/>
              </a:rPr>
              <a:t> or </a:t>
            </a:r>
            <a:r>
              <a:rPr lang="en-GB" sz="1800" u="sng" dirty="0" smtClean="0">
                <a:solidFill>
                  <a:schemeClr val="accent6">
                    <a:lumMod val="75000"/>
                  </a:schemeClr>
                </a:solidFill>
                <a:latin typeface="Vijaya" pitchFamily="34" charset="0"/>
                <a:cs typeface="Vijaya" pitchFamily="34" charset="0"/>
              </a:rPr>
              <a:t>rarity</a:t>
            </a:r>
            <a:r>
              <a:rPr lang="en-GB" sz="1800" dirty="0" smtClean="0">
                <a:solidFill>
                  <a:schemeClr val="accent6">
                    <a:lumMod val="75000"/>
                  </a:schemeClr>
                </a:solidFill>
                <a:latin typeface="Vijaya" pitchFamily="34" charset="0"/>
                <a:cs typeface="Vijaya" pitchFamily="34" charset="0"/>
              </a:rPr>
              <a:t>. </a:t>
            </a:r>
            <a:r>
              <a:rPr lang="en-GB" sz="1800" dirty="0" err="1" smtClean="0">
                <a:solidFill>
                  <a:schemeClr val="accent6">
                    <a:lumMod val="75000"/>
                  </a:schemeClr>
                </a:solidFill>
                <a:latin typeface="Vijaya" pitchFamily="34" charset="0"/>
                <a:cs typeface="Vijaya" pitchFamily="34" charset="0"/>
              </a:rPr>
              <a:t>Biogeographical</a:t>
            </a:r>
            <a:r>
              <a:rPr lang="en-GB" sz="1800" dirty="0" smtClean="0">
                <a:solidFill>
                  <a:schemeClr val="accent6">
                    <a:lumMod val="75000"/>
                  </a:schemeClr>
                </a:solidFill>
                <a:latin typeface="Vijaya" pitchFamily="34" charset="0"/>
                <a:cs typeface="Vijaya" pitchFamily="34" charset="0"/>
              </a:rPr>
              <a:t> interest. </a:t>
            </a:r>
          </a:p>
          <a:p>
            <a:pPr marL="285750" indent="-285750">
              <a:spcBef>
                <a:spcPts val="1800"/>
              </a:spcBef>
              <a:buFont typeface="Wingdings" panose="05000000000000000000" pitchFamily="2" charset="2"/>
              <a:buChar char="ü"/>
            </a:pPr>
            <a:r>
              <a:rPr lang="en-GB" sz="1800" u="sng" dirty="0" smtClean="0">
                <a:solidFill>
                  <a:schemeClr val="accent6">
                    <a:lumMod val="75000"/>
                  </a:schemeClr>
                </a:solidFill>
                <a:latin typeface="Vijaya" pitchFamily="34" charset="0"/>
                <a:cs typeface="Vijaya" pitchFamily="34" charset="0"/>
              </a:rPr>
              <a:t>Endangered</a:t>
            </a:r>
            <a:r>
              <a:rPr lang="en-GB" sz="1800" dirty="0">
                <a:solidFill>
                  <a:schemeClr val="accent6">
                    <a:lumMod val="75000"/>
                  </a:schemeClr>
                </a:solidFill>
                <a:latin typeface="Vijaya" pitchFamily="34" charset="0"/>
                <a:cs typeface="Vijaya" pitchFamily="34" charset="0"/>
              </a:rPr>
              <a:t>. Red list (IUNC, National, Andalusia). Habitat Directive (annex II)</a:t>
            </a:r>
          </a:p>
          <a:p>
            <a:pPr marL="285750" indent="-285750">
              <a:spcBef>
                <a:spcPts val="1800"/>
              </a:spcBef>
              <a:buFont typeface="Wingdings" panose="05000000000000000000" pitchFamily="2" charset="2"/>
              <a:buChar char="ü"/>
            </a:pPr>
            <a:endParaRPr lang="en-GB"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46241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94787" y="0"/>
            <a:ext cx="8149213" cy="598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94786" y="6321300"/>
            <a:ext cx="7978391" cy="369332"/>
          </a:xfrm>
          <a:prstGeom prst="rect">
            <a:avLst/>
          </a:prstGeom>
        </p:spPr>
        <p:txBody>
          <a:bodyPr wrap="square">
            <a:spAutoFit/>
          </a:bodyPr>
          <a:lstStyle/>
          <a:p>
            <a:r>
              <a:rPr lang="es-ES" dirty="0"/>
              <a:t>http://jr.iucnredlist.org/documents/redlist_cats_crit_en.pdf</a:t>
            </a:r>
          </a:p>
        </p:txBody>
      </p:sp>
    </p:spTree>
    <p:extLst>
      <p:ext uri="{BB962C8B-B14F-4D97-AF65-F5344CB8AC3E}">
        <p14:creationId xmlns:p14="http://schemas.microsoft.com/office/powerpoint/2010/main" val="195759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50232" y="124281"/>
            <a:ext cx="5823752" cy="6740307"/>
          </a:xfrm>
          <a:prstGeom prst="rect">
            <a:avLst/>
          </a:prstGeom>
          <a:noFill/>
        </p:spPr>
        <p:txBody>
          <a:bodyPr wrap="square" rtlCol="0">
            <a:spAutoFit/>
          </a:bodyPr>
          <a:lstStyle/>
          <a:p>
            <a:r>
              <a:rPr lang="en-US" sz="900" b="1" dirty="0"/>
              <a:t>EXTINCT (EX)</a:t>
            </a:r>
          </a:p>
          <a:p>
            <a:r>
              <a:rPr lang="en-US" sz="900" dirty="0"/>
              <a:t>A taxon is Extinct when there is no reasonable doubt that the last individual has died. A </a:t>
            </a:r>
          </a:p>
          <a:p>
            <a:r>
              <a:rPr lang="en-US" sz="900" dirty="0"/>
              <a:t>taxon is presumed Extinct when exhaustive surveys in known and/or expected habitat, </a:t>
            </a:r>
          </a:p>
          <a:p>
            <a:r>
              <a:rPr lang="en-US" sz="900" dirty="0"/>
              <a:t>at appropriate times (diurnal, seasonal, annual), throughout its historic range have failed </a:t>
            </a:r>
          </a:p>
          <a:p>
            <a:r>
              <a:rPr lang="en-US" sz="900" dirty="0"/>
              <a:t>to record an individual. Surveys should be over a time frame appropriate to the taxon’s </a:t>
            </a:r>
          </a:p>
          <a:p>
            <a:r>
              <a:rPr lang="en-US" sz="900" dirty="0"/>
              <a:t>life cycle and life form.</a:t>
            </a:r>
          </a:p>
          <a:p>
            <a:r>
              <a:rPr lang="en-US" sz="900" b="1" dirty="0"/>
              <a:t>EXTINCT IN THE WILD (EW)</a:t>
            </a:r>
          </a:p>
          <a:p>
            <a:r>
              <a:rPr lang="en-US" sz="900" dirty="0"/>
              <a:t>A taxon is Extinct in the Wild when it is known only to survive in cultivation, in captivity </a:t>
            </a:r>
          </a:p>
          <a:p>
            <a:r>
              <a:rPr lang="en-US" sz="900" dirty="0"/>
              <a:t>or as a naturalized population (or populations) well outside the past range. A taxon is </a:t>
            </a:r>
          </a:p>
          <a:p>
            <a:r>
              <a:rPr lang="en-US" sz="900" dirty="0"/>
              <a:t>presumed Extinct in the Wild when exhaustive surveys in known and/or expected habitat, </a:t>
            </a:r>
          </a:p>
          <a:p>
            <a:r>
              <a:rPr lang="en-US" sz="900" dirty="0"/>
              <a:t>at appropriate times (diurnal, seasonal, annual), throughout its historic range have failed </a:t>
            </a:r>
          </a:p>
          <a:p>
            <a:r>
              <a:rPr lang="en-US" sz="900" dirty="0"/>
              <a:t>to record an individual. Surveys should be over a time frame appropriate to the taxon’s </a:t>
            </a:r>
          </a:p>
          <a:p>
            <a:r>
              <a:rPr lang="en-US" sz="900" dirty="0"/>
              <a:t>life cycle and life form. </a:t>
            </a:r>
          </a:p>
          <a:p>
            <a:r>
              <a:rPr lang="en-US" sz="900" b="1" dirty="0"/>
              <a:t>CRITICALLY ENDANGERED (CR)</a:t>
            </a:r>
          </a:p>
          <a:p>
            <a:r>
              <a:rPr lang="en-US" sz="900" dirty="0"/>
              <a:t>A taxon is Critically Endangered when the best available evidence indicates that it meets </a:t>
            </a:r>
          </a:p>
          <a:p>
            <a:r>
              <a:rPr lang="en-US" sz="900" dirty="0"/>
              <a:t>any of the criteria A to E for Critically Endangered (see Section V), and it is therefore </a:t>
            </a:r>
          </a:p>
          <a:p>
            <a:r>
              <a:rPr lang="en-US" sz="900" dirty="0"/>
              <a:t>considered to be facing an extremely high risk of extinction in the wild.</a:t>
            </a:r>
          </a:p>
          <a:p>
            <a:r>
              <a:rPr lang="en-US" sz="900" b="1" dirty="0"/>
              <a:t>ENDANGERED (EN)</a:t>
            </a:r>
          </a:p>
          <a:p>
            <a:r>
              <a:rPr lang="en-US" sz="900" dirty="0"/>
              <a:t>A taxon is Endangered when the best available evidence indicates that it meets any of the </a:t>
            </a:r>
          </a:p>
          <a:p>
            <a:r>
              <a:rPr lang="en-US" sz="900" dirty="0"/>
              <a:t>criteria A to E for Endangered (see Section V), and it is therefore considered to be facing </a:t>
            </a:r>
          </a:p>
          <a:p>
            <a:r>
              <a:rPr lang="en-US" sz="900" dirty="0"/>
              <a:t>a very high risk of extinction in the </a:t>
            </a:r>
            <a:r>
              <a:rPr lang="en-US" sz="900" dirty="0" smtClean="0"/>
              <a:t>wild.</a:t>
            </a:r>
          </a:p>
          <a:p>
            <a:r>
              <a:rPr lang="en-US" sz="900" b="1" dirty="0"/>
              <a:t>VULNERABLE (VU)</a:t>
            </a:r>
          </a:p>
          <a:p>
            <a:r>
              <a:rPr lang="en-US" sz="900" dirty="0"/>
              <a:t>A taxon is Vulnerable when the best available evidence indicates that it meets any of the </a:t>
            </a:r>
          </a:p>
          <a:p>
            <a:r>
              <a:rPr lang="en-US" sz="900" dirty="0"/>
              <a:t>criteria A to E for Vulnerable (see Section V), and it is therefore considered to be facing a </a:t>
            </a:r>
          </a:p>
          <a:p>
            <a:r>
              <a:rPr lang="en-US" sz="900" dirty="0"/>
              <a:t>high risk of extinction in the wild.</a:t>
            </a:r>
          </a:p>
          <a:p>
            <a:r>
              <a:rPr lang="en-US" sz="900" b="1" dirty="0"/>
              <a:t>NEAR THREATENED (NT)</a:t>
            </a:r>
          </a:p>
          <a:p>
            <a:r>
              <a:rPr lang="en-US" sz="900" dirty="0"/>
              <a:t>A taxon is Near Threatened when it has been evaluated against the criteria but does not </a:t>
            </a:r>
          </a:p>
          <a:p>
            <a:r>
              <a:rPr lang="en-US" sz="900" dirty="0"/>
              <a:t>qualify for Critically Endangered, Endangered or Vulnerable now, but is close to qualifying </a:t>
            </a:r>
          </a:p>
          <a:p>
            <a:r>
              <a:rPr lang="en-US" sz="900" dirty="0"/>
              <a:t>for or is likely to qualify for a threatened category in the near future.</a:t>
            </a:r>
          </a:p>
          <a:p>
            <a:r>
              <a:rPr lang="en-US" sz="900" b="1" dirty="0"/>
              <a:t>LEAST CONCERN (LC)</a:t>
            </a:r>
          </a:p>
          <a:p>
            <a:r>
              <a:rPr lang="en-US" sz="900" dirty="0"/>
              <a:t>A taxon is Least Concern when it has been evaluated against the criteria and does not </a:t>
            </a:r>
          </a:p>
          <a:p>
            <a:r>
              <a:rPr lang="en-US" sz="900" dirty="0"/>
              <a:t>qualify for Critically Endangered, Endangered, Vulnerable or Near Threatened. Widespread </a:t>
            </a:r>
          </a:p>
          <a:p>
            <a:r>
              <a:rPr lang="en-US" sz="900" dirty="0"/>
              <a:t>and abundant taxa are included in this category.</a:t>
            </a:r>
          </a:p>
          <a:p>
            <a:r>
              <a:rPr lang="en-US" sz="900" b="1" dirty="0"/>
              <a:t>DATA DEFICIENT (DD)</a:t>
            </a:r>
          </a:p>
          <a:p>
            <a:r>
              <a:rPr lang="en-US" sz="900" dirty="0"/>
              <a:t>A taxon is Data Deficient when there is inadequate information to make a direct, or </a:t>
            </a:r>
          </a:p>
          <a:p>
            <a:r>
              <a:rPr lang="en-US" sz="900" dirty="0"/>
              <a:t>indirect, assessment of its risk of extinction based on its distribution and/or population </a:t>
            </a:r>
          </a:p>
          <a:p>
            <a:r>
              <a:rPr lang="en-US" sz="900" dirty="0"/>
              <a:t>status. A taxon in this category may be well studied, and its biology well known, but </a:t>
            </a:r>
          </a:p>
          <a:p>
            <a:r>
              <a:rPr lang="en-US" sz="900" dirty="0"/>
              <a:t>appropriate data on abundance and/or distribution are lacking. Data Deficient is therefore </a:t>
            </a:r>
          </a:p>
          <a:p>
            <a:r>
              <a:rPr lang="en-US" sz="900" dirty="0"/>
              <a:t>not a category of threat. Listing of taxa in this category indicates that more information is </a:t>
            </a:r>
          </a:p>
          <a:p>
            <a:r>
              <a:rPr lang="en-US" sz="900" dirty="0"/>
              <a:t>required and acknowledges the possibility that future research will show that threatened </a:t>
            </a:r>
          </a:p>
          <a:p>
            <a:r>
              <a:rPr lang="en-US" sz="900" dirty="0"/>
              <a:t>classification is appropriate. It is important to make positive use of whatever data are </a:t>
            </a:r>
          </a:p>
          <a:p>
            <a:r>
              <a:rPr lang="en-US" sz="900" dirty="0"/>
              <a:t>available. In many cases great care should be exercised in choosing between DD and a </a:t>
            </a:r>
          </a:p>
          <a:p>
            <a:r>
              <a:rPr lang="en-US" sz="900" dirty="0"/>
              <a:t>threatened status. If the range of a taxon is suspected to be relatively circumscribed, and </a:t>
            </a:r>
          </a:p>
          <a:p>
            <a:r>
              <a:rPr lang="en-US" sz="900" dirty="0"/>
              <a:t>a considerable period of time has elapsed since the last record of the taxon, threatened </a:t>
            </a:r>
          </a:p>
          <a:p>
            <a:r>
              <a:rPr lang="en-US" sz="900" dirty="0"/>
              <a:t>status may well be justified.</a:t>
            </a:r>
          </a:p>
          <a:p>
            <a:r>
              <a:rPr lang="en-US" sz="900" b="1" dirty="0"/>
              <a:t>NOT EVALUATED (NE)</a:t>
            </a:r>
          </a:p>
          <a:p>
            <a:r>
              <a:rPr lang="en-US" sz="900" dirty="0"/>
              <a:t>A taxon is Not Evaluated when it has not yet been evaluated against the criteria</a:t>
            </a:r>
            <a:r>
              <a:rPr lang="en-US" sz="900" dirty="0" smtClean="0"/>
              <a:t>.</a:t>
            </a:r>
            <a:endParaRPr lang="en-US" sz="900" dirty="0"/>
          </a:p>
          <a:p>
            <a:endParaRPr lang="es-ES" sz="900" dirty="0"/>
          </a:p>
        </p:txBody>
      </p:sp>
    </p:spTree>
    <p:extLst>
      <p:ext uri="{BB962C8B-B14F-4D97-AF65-F5344CB8AC3E}">
        <p14:creationId xmlns:p14="http://schemas.microsoft.com/office/powerpoint/2010/main" val="4289898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60170" y="3419918"/>
            <a:ext cx="5494857" cy="335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60170" y="0"/>
            <a:ext cx="5599622" cy="410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56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086101" y="133350"/>
            <a:ext cx="5372100" cy="6588424"/>
            <a:chOff x="1524000" y="-1371600"/>
            <a:chExt cx="8077200" cy="9906000"/>
          </a:xfrm>
        </p:grpSpPr>
        <p:pic>
          <p:nvPicPr>
            <p:cNvPr id="205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0" y="-1371600"/>
              <a:ext cx="8077200" cy="535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4019550"/>
              <a:ext cx="80772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20279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1435" y="3688900"/>
            <a:ext cx="6264613" cy="1200329"/>
          </a:xfrm>
          <a:prstGeom prst="rect">
            <a:avLst/>
          </a:prstGeom>
          <a:noFill/>
        </p:spPr>
        <p:txBody>
          <a:bodyPr wrap="square" rtlCol="0">
            <a:spAutoFit/>
          </a:bodyPr>
          <a:lstStyle/>
          <a:p>
            <a:r>
              <a:rPr lang="es-ES" dirty="0" err="1" smtClean="0"/>
              <a:t>Example</a:t>
            </a:r>
            <a:r>
              <a:rPr lang="es-ES" dirty="0" smtClean="0"/>
              <a:t>: </a:t>
            </a:r>
            <a:r>
              <a:rPr lang="es-ES" i="1" dirty="0" err="1" smtClean="0"/>
              <a:t>Taxus</a:t>
            </a:r>
            <a:r>
              <a:rPr lang="es-ES" i="1" dirty="0" smtClean="0"/>
              <a:t> </a:t>
            </a:r>
            <a:r>
              <a:rPr lang="es-ES" i="1" dirty="0" err="1" smtClean="0"/>
              <a:t>baccata</a:t>
            </a:r>
            <a:r>
              <a:rPr lang="es-ES" dirty="0" smtClean="0"/>
              <a:t>: </a:t>
            </a:r>
          </a:p>
          <a:p>
            <a:r>
              <a:rPr lang="es-ES" dirty="0" smtClean="0"/>
              <a:t>IUCN: </a:t>
            </a:r>
            <a:r>
              <a:rPr lang="es-ES" dirty="0" err="1" smtClean="0"/>
              <a:t>Lc</a:t>
            </a:r>
            <a:r>
              <a:rPr lang="es-ES" dirty="0" smtClean="0"/>
              <a:t>. </a:t>
            </a:r>
          </a:p>
          <a:p>
            <a:r>
              <a:rPr lang="es-ES" dirty="0" smtClean="0"/>
              <a:t>España: </a:t>
            </a:r>
            <a:r>
              <a:rPr lang="es-ES" dirty="0" err="1" smtClean="0">
                <a:solidFill>
                  <a:srgbClr val="FF0000"/>
                </a:solidFill>
              </a:rPr>
              <a:t>not</a:t>
            </a:r>
            <a:r>
              <a:rPr lang="es-ES" dirty="0" smtClean="0">
                <a:solidFill>
                  <a:srgbClr val="FF0000"/>
                </a:solidFill>
              </a:rPr>
              <a:t> </a:t>
            </a:r>
            <a:r>
              <a:rPr lang="es-ES" dirty="0" err="1" smtClean="0">
                <a:solidFill>
                  <a:srgbClr val="FF0000"/>
                </a:solidFill>
              </a:rPr>
              <a:t>considered</a:t>
            </a:r>
            <a:r>
              <a:rPr lang="es-ES" dirty="0" smtClean="0"/>
              <a:t>. </a:t>
            </a:r>
          </a:p>
          <a:p>
            <a:r>
              <a:rPr lang="es-ES" dirty="0" smtClean="0"/>
              <a:t>Junta de Andalucía: </a:t>
            </a:r>
            <a:r>
              <a:rPr lang="es-ES" dirty="0" err="1" smtClean="0"/>
              <a:t>Vu</a:t>
            </a:r>
            <a:r>
              <a:rPr lang="es-ES" dirty="0" smtClean="0"/>
              <a:t>.</a:t>
            </a:r>
            <a:endParaRPr lang="es-ES" dirty="0"/>
          </a:p>
        </p:txBody>
      </p:sp>
      <p:sp>
        <p:nvSpPr>
          <p:cNvPr id="2" name="Rectángulo 1"/>
          <p:cNvSpPr/>
          <p:nvPr/>
        </p:nvSpPr>
        <p:spPr>
          <a:xfrm>
            <a:off x="1467394" y="1310487"/>
            <a:ext cx="7406639" cy="1569660"/>
          </a:xfrm>
          <a:prstGeom prst="rect">
            <a:avLst/>
          </a:prstGeom>
        </p:spPr>
        <p:txBody>
          <a:bodyPr wrap="square">
            <a:spAutoFit/>
          </a:bodyPr>
          <a:lstStyle/>
          <a:p>
            <a:r>
              <a:rPr lang="es-ES" sz="1600" dirty="0" smtClean="0"/>
              <a:t>HABITAT DIRECTIVE:</a:t>
            </a:r>
          </a:p>
          <a:p>
            <a:pPr fontAlgn="base"/>
            <a:r>
              <a:rPr lang="en-US" sz="1600" b="1" dirty="0"/>
              <a:t>COUNCIL DIRECTIVE </a:t>
            </a:r>
            <a:r>
              <a:rPr lang="en-US" sz="1600" b="1" dirty="0" smtClean="0"/>
              <a:t>92/43/EEC of </a:t>
            </a:r>
            <a:r>
              <a:rPr lang="en-US" sz="1600" b="1" dirty="0"/>
              <a:t>21 May </a:t>
            </a:r>
            <a:r>
              <a:rPr lang="en-US" sz="1600" b="1" dirty="0" smtClean="0"/>
              <a:t>1992 </a:t>
            </a:r>
            <a:r>
              <a:rPr lang="en-US" sz="1600" dirty="0" smtClean="0"/>
              <a:t>on </a:t>
            </a:r>
            <a:r>
              <a:rPr lang="en-US" sz="1600" dirty="0"/>
              <a:t>the conservation of natural habitats and of wild fauna and </a:t>
            </a:r>
            <a:r>
              <a:rPr lang="en-US" sz="1600" dirty="0" smtClean="0"/>
              <a:t>flora. Annex II.</a:t>
            </a:r>
            <a:endParaRPr lang="en-US" sz="1600" dirty="0"/>
          </a:p>
          <a:p>
            <a:endParaRPr lang="es-ES" sz="1600" dirty="0" smtClean="0"/>
          </a:p>
          <a:p>
            <a:r>
              <a:rPr lang="es-ES" sz="1600" dirty="0" smtClean="0">
                <a:hlinkClick r:id="rId2"/>
              </a:rPr>
              <a:t>http</a:t>
            </a:r>
            <a:r>
              <a:rPr lang="es-ES" sz="1600" dirty="0">
                <a:hlinkClick r:id="rId2"/>
              </a:rPr>
              <a:t>://eur-lex.europa.eu/legal-content/EN/TXT/?</a:t>
            </a:r>
            <a:r>
              <a:rPr lang="es-ES" sz="1600" dirty="0" smtClean="0">
                <a:hlinkClick r:id="rId2"/>
              </a:rPr>
              <a:t>uri=CELEX:01992L0043-20070101</a:t>
            </a:r>
            <a:endParaRPr lang="es-ES" sz="1600" dirty="0" smtClean="0"/>
          </a:p>
          <a:p>
            <a:endParaRPr lang="es-ES" sz="1600" dirty="0"/>
          </a:p>
        </p:txBody>
      </p:sp>
      <p:pic>
        <p:nvPicPr>
          <p:cNvPr id="1026" name="Picture 2" descr="http://previews.123rf.com/images/rmorijn/rmorijn1210/rmorijn121000107/16081405-Primer-plano-de-Taxus-baccata-o-tejo-europeo-con-conos-maduros--Foto-de-archiv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2434" y="3189182"/>
            <a:ext cx="5344795" cy="354812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445743" y="360059"/>
            <a:ext cx="7030994" cy="507831"/>
          </a:xfrm>
          <a:prstGeom prst="rect">
            <a:avLst/>
          </a:prstGeom>
        </p:spPr>
        <p:txBody>
          <a:bodyPr wrap="square">
            <a:spAutoFit/>
          </a:bodyPr>
          <a:lstStyle/>
          <a:p>
            <a:pPr>
              <a:lnSpc>
                <a:spcPct val="150000"/>
              </a:lnSpc>
              <a:spcBef>
                <a:spcPts val="1800"/>
              </a:spcBef>
            </a:pPr>
            <a:r>
              <a:rPr lang="en-US" b="1" dirty="0">
                <a:solidFill>
                  <a:schemeClr val="accent6">
                    <a:lumMod val="75000"/>
                  </a:schemeClr>
                </a:solidFill>
                <a:latin typeface="Vijaya" pitchFamily="34" charset="0"/>
                <a:cs typeface="Vijaya" pitchFamily="34" charset="0"/>
              </a:rPr>
              <a:t>UNIT 7. ASSESSMENT </a:t>
            </a:r>
            <a:r>
              <a:rPr lang="en-US" b="1" dirty="0" smtClean="0">
                <a:solidFill>
                  <a:schemeClr val="accent6">
                    <a:lumMod val="75000"/>
                  </a:schemeClr>
                </a:solidFill>
                <a:latin typeface="Vijaya" pitchFamily="34" charset="0"/>
                <a:cs typeface="Vijaya" pitchFamily="34" charset="0"/>
              </a:rPr>
              <a:t>CRITERIA </a:t>
            </a:r>
            <a:r>
              <a:rPr lang="en-US" b="1" dirty="0">
                <a:solidFill>
                  <a:schemeClr val="accent6">
                    <a:lumMod val="75000"/>
                  </a:schemeClr>
                </a:solidFill>
                <a:latin typeface="Vijaya" pitchFamily="34" charset="0"/>
                <a:cs typeface="Vijaya" pitchFamily="34" charset="0"/>
              </a:rPr>
              <a:t>FOR SPECIES AND AREAS</a:t>
            </a:r>
            <a:endParaRPr lang="en-US" b="1"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763781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uforgen.org/fileadmin/templates/euforgen.org/upload/Documents/Maps/JPG/Taxus_baccat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5414"/>
            <a:ext cx="9155830" cy="648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6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smtClean="0">
                <a:solidFill>
                  <a:schemeClr val="accent6">
                    <a:lumMod val="75000"/>
                  </a:schemeClr>
                </a:solidFill>
                <a:latin typeface="Vijaya" pitchFamily="34" charset="0"/>
                <a:cs typeface="Vijaya" pitchFamily="34" charset="0"/>
              </a:rPr>
              <a:t>UNIT </a:t>
            </a:r>
            <a:r>
              <a:rPr lang="en-US" sz="1800" b="1" dirty="0">
                <a:solidFill>
                  <a:schemeClr val="accent6">
                    <a:lumMod val="75000"/>
                  </a:schemeClr>
                </a:solidFill>
                <a:latin typeface="Vijaya" pitchFamily="34" charset="0"/>
                <a:cs typeface="Vijaya" pitchFamily="34" charset="0"/>
              </a:rPr>
              <a:t>7. </a:t>
            </a:r>
            <a:r>
              <a:rPr lang="en-US" sz="1800" b="1" dirty="0" smtClean="0">
                <a:solidFill>
                  <a:schemeClr val="accent6">
                    <a:lumMod val="75000"/>
                  </a:schemeClr>
                </a:solidFill>
                <a:latin typeface="Vijaya" pitchFamily="34" charset="0"/>
                <a:cs typeface="Vijaya" pitchFamily="34" charset="0"/>
              </a:rPr>
              <a:t>ASSESSMENT </a:t>
            </a:r>
            <a:r>
              <a:rPr lang="en-US" sz="1800" b="1" dirty="0">
                <a:solidFill>
                  <a:schemeClr val="accent6">
                    <a:lumMod val="75000"/>
                  </a:schemeClr>
                </a:solidFill>
                <a:latin typeface="Vijaya" pitchFamily="34" charset="0"/>
                <a:cs typeface="Vijaya" pitchFamily="34" charset="0"/>
              </a:rPr>
              <a:t>CRITERIA FOR SPECIES AND </a:t>
            </a:r>
            <a:r>
              <a:rPr lang="en-US" sz="1800" b="1" dirty="0" smtClean="0">
                <a:solidFill>
                  <a:schemeClr val="accent6">
                    <a:lumMod val="75000"/>
                  </a:schemeClr>
                </a:solidFill>
                <a:latin typeface="Vijaya" pitchFamily="34" charset="0"/>
                <a:cs typeface="Vijaya" pitchFamily="34" charset="0"/>
              </a:rPr>
              <a:t>AREAS</a:t>
            </a:r>
            <a:endParaRPr lang="en-US" sz="1800" b="1" dirty="0">
              <a:solidFill>
                <a:schemeClr val="accent6">
                  <a:lumMod val="75000"/>
                </a:schemeClr>
              </a:solidFill>
              <a:latin typeface="Vijaya" pitchFamily="34" charset="0"/>
              <a:cs typeface="Vijaya" pitchFamily="34" charset="0"/>
            </a:endParaRPr>
          </a:p>
        </p:txBody>
      </p:sp>
      <p:sp>
        <p:nvSpPr>
          <p:cNvPr id="3" name="2 Marcador de contenido"/>
          <p:cNvSpPr>
            <a:spLocks noGrp="1"/>
          </p:cNvSpPr>
          <p:nvPr>
            <p:ph idx="1"/>
          </p:nvPr>
        </p:nvSpPr>
        <p:spPr>
          <a:xfrm>
            <a:off x="1201479" y="1554161"/>
            <a:ext cx="7463128" cy="4438266"/>
          </a:xfrm>
        </p:spPr>
        <p:txBody>
          <a:bodyPr vert="horz" lIns="91440" tIns="45720" rIns="91440" bIns="45720" rtlCol="0">
            <a:noAutofit/>
          </a:bodyPr>
          <a:lstStyle/>
          <a:p>
            <a:pPr marL="0" indent="0">
              <a:lnSpc>
                <a:spcPct val="150000"/>
              </a:lnSpc>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285750" indent="-285750">
              <a:lnSpc>
                <a:spcPct val="150000"/>
              </a:lnSpc>
              <a:spcBef>
                <a:spcPts val="1800"/>
              </a:spcBef>
              <a:buFont typeface="Wingdings" panose="05000000000000000000" pitchFamily="2" charset="2"/>
              <a:buChar char="ü"/>
            </a:pPr>
            <a:r>
              <a:rPr lang="en-GB" sz="1700" u="sng" dirty="0" smtClean="0">
                <a:solidFill>
                  <a:schemeClr val="accent6">
                    <a:lumMod val="75000"/>
                  </a:schemeClr>
                </a:solidFill>
                <a:latin typeface="Vijaya" pitchFamily="34" charset="0"/>
                <a:cs typeface="Vijaya" pitchFamily="34" charset="0"/>
              </a:rPr>
              <a:t>Conservationists</a:t>
            </a:r>
            <a:r>
              <a:rPr lang="en-GB" sz="1700" dirty="0" smtClean="0">
                <a:solidFill>
                  <a:schemeClr val="accent6">
                    <a:lumMod val="75000"/>
                  </a:schemeClr>
                </a:solidFill>
                <a:latin typeface="Vijaya" pitchFamily="34" charset="0"/>
                <a:cs typeface="Vijaya" pitchFamily="34" charset="0"/>
              </a:rPr>
              <a:t> believe that every species has </a:t>
            </a:r>
            <a:r>
              <a:rPr lang="en-GB" sz="1700" u="sng" dirty="0" smtClean="0">
                <a:solidFill>
                  <a:schemeClr val="accent6">
                    <a:lumMod val="75000"/>
                  </a:schemeClr>
                </a:solidFill>
                <a:latin typeface="Vijaya" pitchFamily="34" charset="0"/>
                <a:cs typeface="Vijaya" pitchFamily="34" charset="0"/>
              </a:rPr>
              <a:t>intrinsic value</a:t>
            </a:r>
            <a:r>
              <a:rPr lang="en-GB" sz="1700" dirty="0" smtClean="0">
                <a:solidFill>
                  <a:schemeClr val="accent6">
                    <a:lumMod val="75000"/>
                  </a:schemeClr>
                </a:solidFill>
                <a:latin typeface="Vijaya" pitchFamily="34" charset="0"/>
                <a:cs typeface="Vijaya" pitchFamily="34" charset="0"/>
              </a:rPr>
              <a:t>. Its value is independent of its usefulness to other species (including people). If we accept this idea it is relatively </a:t>
            </a:r>
            <a:r>
              <a:rPr lang="en-GB" sz="1700" u="sng" dirty="0" smtClean="0">
                <a:solidFill>
                  <a:schemeClr val="accent6">
                    <a:lumMod val="75000"/>
                  </a:schemeClr>
                </a:solidFill>
                <a:latin typeface="Vijaya" pitchFamily="34" charset="0"/>
                <a:cs typeface="Vijaya" pitchFamily="34" charset="0"/>
              </a:rPr>
              <a:t>difficult</a:t>
            </a:r>
            <a:r>
              <a:rPr lang="en-GB" sz="1700" dirty="0" smtClean="0">
                <a:solidFill>
                  <a:schemeClr val="accent6">
                    <a:lumMod val="75000"/>
                  </a:schemeClr>
                </a:solidFill>
                <a:latin typeface="Vijaya" pitchFamily="34" charset="0"/>
                <a:cs typeface="Vijaya" pitchFamily="34" charset="0"/>
              </a:rPr>
              <a:t> to decide which species merit more attention from conservation biologists.</a:t>
            </a:r>
          </a:p>
          <a:p>
            <a:pPr marL="285750" indent="-285750">
              <a:lnSpc>
                <a:spcPct val="150000"/>
              </a:lnSpc>
              <a:spcBef>
                <a:spcPts val="1800"/>
              </a:spcBef>
              <a:buFont typeface="Wingdings" panose="05000000000000000000" pitchFamily="2" charset="2"/>
              <a:buChar char="ü"/>
            </a:pPr>
            <a:r>
              <a:rPr lang="en-GB" sz="1700" dirty="0" smtClean="0">
                <a:solidFill>
                  <a:schemeClr val="accent6">
                    <a:lumMod val="75000"/>
                  </a:schemeClr>
                </a:solidFill>
                <a:latin typeface="Vijaya" pitchFamily="34" charset="0"/>
                <a:cs typeface="Vijaya" pitchFamily="34" charset="0"/>
              </a:rPr>
              <a:t>Level of priority: Biosphere, Biomes, </a:t>
            </a:r>
            <a:r>
              <a:rPr lang="en-GB" sz="1700" u="sng" dirty="0" smtClean="0">
                <a:solidFill>
                  <a:schemeClr val="accent6">
                    <a:lumMod val="75000"/>
                  </a:schemeClr>
                </a:solidFill>
                <a:latin typeface="Vijaya" pitchFamily="34" charset="0"/>
                <a:cs typeface="Vijaya" pitchFamily="34" charset="0"/>
              </a:rPr>
              <a:t>Ecosystems</a:t>
            </a:r>
            <a:r>
              <a:rPr lang="en-GB" sz="1700" dirty="0" smtClean="0">
                <a:solidFill>
                  <a:schemeClr val="accent6">
                    <a:lumMod val="75000"/>
                  </a:schemeClr>
                </a:solidFill>
                <a:latin typeface="Vijaya" pitchFamily="34" charset="0"/>
                <a:cs typeface="Vijaya" pitchFamily="34" charset="0"/>
              </a:rPr>
              <a:t>, </a:t>
            </a:r>
            <a:r>
              <a:rPr lang="en-GB" sz="1700" u="sng" dirty="0" smtClean="0">
                <a:solidFill>
                  <a:schemeClr val="accent6">
                    <a:lumMod val="75000"/>
                  </a:schemeClr>
                </a:solidFill>
                <a:latin typeface="Vijaya" pitchFamily="34" charset="0"/>
                <a:cs typeface="Vijaya" pitchFamily="34" charset="0"/>
              </a:rPr>
              <a:t>Species</a:t>
            </a:r>
            <a:r>
              <a:rPr lang="en-GB" sz="1700" dirty="0" smtClean="0">
                <a:solidFill>
                  <a:schemeClr val="accent6">
                    <a:lumMod val="75000"/>
                  </a:schemeClr>
                </a:solidFill>
                <a:latin typeface="Vijaya" pitchFamily="34" charset="0"/>
                <a:cs typeface="Vijaya" pitchFamily="34" charset="0"/>
              </a:rPr>
              <a:t>, Genes? </a:t>
            </a:r>
          </a:p>
          <a:p>
            <a:pPr marL="285750" indent="-285750">
              <a:lnSpc>
                <a:spcPct val="150000"/>
              </a:lnSpc>
              <a:spcBef>
                <a:spcPts val="1800"/>
              </a:spcBef>
              <a:buFont typeface="Wingdings" panose="05000000000000000000" pitchFamily="2" charset="2"/>
              <a:buChar char="ü"/>
            </a:pPr>
            <a:r>
              <a:rPr lang="en-GB" sz="1700" dirty="0" smtClean="0">
                <a:solidFill>
                  <a:schemeClr val="accent6">
                    <a:lumMod val="75000"/>
                  </a:schemeClr>
                </a:solidFill>
                <a:latin typeface="Vijaya" pitchFamily="34" charset="0"/>
                <a:cs typeface="Vijaya" pitchFamily="34" charset="0"/>
              </a:rPr>
              <a:t>Unfortunately the </a:t>
            </a:r>
            <a:r>
              <a:rPr lang="en-GB" sz="1700" u="sng" dirty="0" smtClean="0">
                <a:solidFill>
                  <a:schemeClr val="accent6">
                    <a:lumMod val="75000"/>
                  </a:schemeClr>
                </a:solidFill>
                <a:latin typeface="Vijaya" pitchFamily="34" charset="0"/>
                <a:cs typeface="Vijaya" pitchFamily="34" charset="0"/>
              </a:rPr>
              <a:t>economic resources </a:t>
            </a:r>
            <a:r>
              <a:rPr lang="en-GB" sz="1700" dirty="0" smtClean="0">
                <a:solidFill>
                  <a:schemeClr val="accent6">
                    <a:lumMod val="75000"/>
                  </a:schemeClr>
                </a:solidFill>
                <a:latin typeface="Vijaya" pitchFamily="34" charset="0"/>
                <a:cs typeface="Vijaya" pitchFamily="34" charset="0"/>
              </a:rPr>
              <a:t>devoted to conservation are </a:t>
            </a:r>
            <a:r>
              <a:rPr lang="en-GB" sz="1700" u="sng" dirty="0" smtClean="0">
                <a:solidFill>
                  <a:schemeClr val="accent6">
                    <a:lumMod val="75000"/>
                  </a:schemeClr>
                </a:solidFill>
                <a:latin typeface="Vijaya" pitchFamily="34" charset="0"/>
                <a:cs typeface="Vijaya" pitchFamily="34" charset="0"/>
              </a:rPr>
              <a:t>limited</a:t>
            </a:r>
            <a:r>
              <a:rPr lang="en-GB" sz="1700" dirty="0" smtClean="0">
                <a:solidFill>
                  <a:schemeClr val="accent6">
                    <a:lumMod val="75000"/>
                  </a:schemeClr>
                </a:solidFill>
                <a:latin typeface="Vijaya" pitchFamily="34" charset="0"/>
                <a:cs typeface="Vijaya" pitchFamily="34" charset="0"/>
              </a:rPr>
              <a:t>.</a:t>
            </a:r>
          </a:p>
          <a:p>
            <a:pPr marL="285750" indent="-285750">
              <a:lnSpc>
                <a:spcPct val="150000"/>
              </a:lnSpc>
              <a:spcBef>
                <a:spcPts val="1800"/>
              </a:spcBef>
              <a:buFont typeface="Wingdings" panose="05000000000000000000" pitchFamily="2" charset="2"/>
              <a:buChar char="ü"/>
            </a:pPr>
            <a:r>
              <a:rPr lang="en-GB" sz="1700" dirty="0" smtClean="0">
                <a:solidFill>
                  <a:schemeClr val="accent6">
                    <a:lumMod val="75000"/>
                  </a:schemeClr>
                </a:solidFill>
                <a:latin typeface="Vijaya" pitchFamily="34" charset="0"/>
                <a:cs typeface="Vijaya" pitchFamily="34" charset="0"/>
              </a:rPr>
              <a:t>There are </a:t>
            </a:r>
            <a:r>
              <a:rPr lang="en-GB" sz="1700" u="sng" dirty="0" smtClean="0">
                <a:solidFill>
                  <a:schemeClr val="accent6">
                    <a:lumMod val="75000"/>
                  </a:schemeClr>
                </a:solidFill>
                <a:latin typeface="Vijaya" pitchFamily="34" charset="0"/>
                <a:cs typeface="Vijaya" pitchFamily="34" charset="0"/>
              </a:rPr>
              <a:t>red lists </a:t>
            </a:r>
            <a:r>
              <a:rPr lang="en-GB" sz="1700" dirty="0" smtClean="0">
                <a:solidFill>
                  <a:schemeClr val="accent6">
                    <a:lumMod val="75000"/>
                  </a:schemeClr>
                </a:solidFill>
                <a:latin typeface="Vijaya" pitchFamily="34" charset="0"/>
                <a:cs typeface="Vijaya" pitchFamily="34" charset="0"/>
              </a:rPr>
              <a:t>or </a:t>
            </a:r>
            <a:r>
              <a:rPr lang="en-GB" sz="1700" u="sng" dirty="0" smtClean="0">
                <a:solidFill>
                  <a:schemeClr val="accent6">
                    <a:lumMod val="75000"/>
                  </a:schemeClr>
                </a:solidFill>
                <a:latin typeface="Vijaya" pitchFamily="34" charset="0"/>
                <a:cs typeface="Vijaya" pitchFamily="34" charset="0"/>
              </a:rPr>
              <a:t>red books </a:t>
            </a:r>
            <a:r>
              <a:rPr lang="en-GB" sz="1700" dirty="0" smtClean="0">
                <a:solidFill>
                  <a:schemeClr val="accent6">
                    <a:lumMod val="75000"/>
                  </a:schemeClr>
                </a:solidFill>
                <a:latin typeface="Vijaya" pitchFamily="34" charset="0"/>
                <a:cs typeface="Vijaya" pitchFamily="34" charset="0"/>
              </a:rPr>
              <a:t>and </a:t>
            </a:r>
            <a:r>
              <a:rPr lang="en-GB" sz="1700" u="sng" dirty="0" smtClean="0">
                <a:solidFill>
                  <a:schemeClr val="accent6">
                    <a:lumMod val="75000"/>
                  </a:schemeClr>
                </a:solidFill>
                <a:latin typeface="Vijaya" pitchFamily="34" charset="0"/>
                <a:cs typeface="Vijaya" pitchFamily="34" charset="0"/>
              </a:rPr>
              <a:t>official lists</a:t>
            </a:r>
            <a:r>
              <a:rPr lang="en-GB" sz="1700" dirty="0" smtClean="0">
                <a:solidFill>
                  <a:schemeClr val="accent6">
                    <a:lumMod val="75000"/>
                  </a:schemeClr>
                </a:solidFill>
                <a:latin typeface="Vijaya" pitchFamily="34" charset="0"/>
                <a:cs typeface="Vijaya" pitchFamily="34" charset="0"/>
              </a:rPr>
              <a:t> of species/habitats that could help in the decision.</a:t>
            </a:r>
          </a:p>
          <a:p>
            <a:pPr marL="0" indent="0">
              <a:lnSpc>
                <a:spcPct val="150000"/>
              </a:lnSpc>
              <a:spcBef>
                <a:spcPts val="1800"/>
              </a:spcBef>
              <a:buNone/>
            </a:pPr>
            <a:endParaRPr lang="en-GB" sz="1800" dirty="0" smtClean="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3585640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87997" y="2255522"/>
            <a:ext cx="6264613" cy="923330"/>
          </a:xfrm>
          <a:prstGeom prst="rect">
            <a:avLst/>
          </a:prstGeom>
          <a:noFill/>
        </p:spPr>
        <p:txBody>
          <a:bodyPr wrap="square" rtlCol="0">
            <a:spAutoFit/>
          </a:bodyPr>
          <a:lstStyle/>
          <a:p>
            <a:r>
              <a:rPr lang="es-ES" dirty="0" err="1" smtClean="0"/>
              <a:t>Example</a:t>
            </a:r>
            <a:r>
              <a:rPr lang="es-ES" dirty="0" smtClean="0"/>
              <a:t>: </a:t>
            </a:r>
            <a:r>
              <a:rPr lang="es-ES" i="1" dirty="0" err="1" smtClean="0"/>
              <a:t>Abies</a:t>
            </a:r>
            <a:r>
              <a:rPr lang="es-ES" i="1" dirty="0" smtClean="0"/>
              <a:t> </a:t>
            </a:r>
            <a:r>
              <a:rPr lang="es-ES" i="1" dirty="0" err="1" smtClean="0"/>
              <a:t>nebrodensis</a:t>
            </a:r>
            <a:r>
              <a:rPr lang="es-ES" dirty="0" smtClean="0"/>
              <a:t>: </a:t>
            </a:r>
          </a:p>
          <a:p>
            <a:r>
              <a:rPr lang="es-ES" dirty="0" smtClean="0"/>
              <a:t>IUCN: Cr. </a:t>
            </a:r>
          </a:p>
          <a:p>
            <a:r>
              <a:rPr lang="es-ES" dirty="0" err="1" smtClean="0"/>
              <a:t>Annex</a:t>
            </a:r>
            <a:r>
              <a:rPr lang="es-ES" dirty="0" smtClean="0"/>
              <a:t> II, </a:t>
            </a:r>
            <a:r>
              <a:rPr lang="es-ES" dirty="0" err="1" smtClean="0"/>
              <a:t>Habitat</a:t>
            </a:r>
            <a:r>
              <a:rPr lang="es-ES" dirty="0" smtClean="0"/>
              <a:t> </a:t>
            </a:r>
            <a:r>
              <a:rPr lang="es-ES" dirty="0" err="1" smtClean="0"/>
              <a:t>Directive</a:t>
            </a:r>
            <a:r>
              <a:rPr lang="es-ES" dirty="0" smtClean="0"/>
              <a:t>.</a:t>
            </a:r>
          </a:p>
        </p:txBody>
      </p:sp>
      <p:sp>
        <p:nvSpPr>
          <p:cNvPr id="2" name="Rectángulo 1"/>
          <p:cNvSpPr/>
          <p:nvPr/>
        </p:nvSpPr>
        <p:spPr>
          <a:xfrm>
            <a:off x="1442680" y="742065"/>
            <a:ext cx="7406639" cy="1569660"/>
          </a:xfrm>
          <a:prstGeom prst="rect">
            <a:avLst/>
          </a:prstGeom>
        </p:spPr>
        <p:txBody>
          <a:bodyPr wrap="square">
            <a:spAutoFit/>
          </a:bodyPr>
          <a:lstStyle/>
          <a:p>
            <a:r>
              <a:rPr lang="es-ES" sz="1600" dirty="0" smtClean="0"/>
              <a:t>HABITAT DIRECTIVE:</a:t>
            </a:r>
          </a:p>
          <a:p>
            <a:pPr fontAlgn="base"/>
            <a:r>
              <a:rPr lang="en-US" sz="1600" b="1" dirty="0"/>
              <a:t>COUNCIL DIRECTIVE </a:t>
            </a:r>
            <a:r>
              <a:rPr lang="en-US" sz="1600" b="1" dirty="0" smtClean="0"/>
              <a:t>92/43/EEC of </a:t>
            </a:r>
            <a:r>
              <a:rPr lang="en-US" sz="1600" b="1" dirty="0"/>
              <a:t>21 May </a:t>
            </a:r>
            <a:r>
              <a:rPr lang="en-US" sz="1600" b="1" dirty="0" smtClean="0"/>
              <a:t>1992 </a:t>
            </a:r>
            <a:r>
              <a:rPr lang="en-US" sz="1600" dirty="0" smtClean="0"/>
              <a:t>on </a:t>
            </a:r>
            <a:r>
              <a:rPr lang="en-US" sz="1600" dirty="0"/>
              <a:t>the conservation of natural habitats and of wild fauna and </a:t>
            </a:r>
            <a:r>
              <a:rPr lang="en-US" sz="1600" dirty="0" smtClean="0"/>
              <a:t>flora. Annex II.</a:t>
            </a:r>
            <a:endParaRPr lang="en-US" sz="1600" dirty="0"/>
          </a:p>
          <a:p>
            <a:endParaRPr lang="es-ES" sz="1600" dirty="0" smtClean="0"/>
          </a:p>
          <a:p>
            <a:r>
              <a:rPr lang="es-ES" sz="1600" dirty="0" smtClean="0">
                <a:hlinkClick r:id="rId2"/>
              </a:rPr>
              <a:t>http</a:t>
            </a:r>
            <a:r>
              <a:rPr lang="es-ES" sz="1600" dirty="0">
                <a:hlinkClick r:id="rId2"/>
              </a:rPr>
              <a:t>://eur-lex.europa.eu/legal-content/EN/TXT/?</a:t>
            </a:r>
            <a:r>
              <a:rPr lang="es-ES" sz="1600" dirty="0" smtClean="0">
                <a:hlinkClick r:id="rId2"/>
              </a:rPr>
              <a:t>uri=CELEX:01992L0043-20070101</a:t>
            </a:r>
            <a:endParaRPr lang="es-ES" sz="1600" dirty="0" smtClean="0"/>
          </a:p>
          <a:p>
            <a:endParaRPr lang="es-ES" sz="1600" dirty="0"/>
          </a:p>
        </p:txBody>
      </p:sp>
      <p:pic>
        <p:nvPicPr>
          <p:cNvPr id="2050" name="Picture 2" descr="Abies nebrodens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480" y="2001049"/>
            <a:ext cx="3509553" cy="46589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387997" y="3230880"/>
            <a:ext cx="2629989" cy="369332"/>
          </a:xfrm>
          <a:prstGeom prst="rect">
            <a:avLst/>
          </a:prstGeom>
          <a:noFill/>
        </p:spPr>
        <p:txBody>
          <a:bodyPr wrap="square" rtlCol="0">
            <a:spAutoFit/>
          </a:bodyPr>
          <a:lstStyle/>
          <a:p>
            <a:r>
              <a:rPr lang="es-ES" dirty="0" smtClean="0">
                <a:solidFill>
                  <a:srgbClr val="FF0000"/>
                </a:solidFill>
              </a:rPr>
              <a:t>30 </a:t>
            </a:r>
            <a:r>
              <a:rPr lang="es-ES" dirty="0" err="1" smtClean="0">
                <a:solidFill>
                  <a:srgbClr val="FF0000"/>
                </a:solidFill>
              </a:rPr>
              <a:t>individuals</a:t>
            </a:r>
            <a:r>
              <a:rPr lang="es-ES" dirty="0" smtClean="0">
                <a:solidFill>
                  <a:srgbClr val="FF0000"/>
                </a:solidFill>
              </a:rPr>
              <a:t>!!!</a:t>
            </a:r>
            <a:endParaRPr lang="es-ES" dirty="0">
              <a:solidFill>
                <a:srgbClr val="FF0000"/>
              </a:solidFill>
            </a:endParaRPr>
          </a:p>
        </p:txBody>
      </p:sp>
      <p:pic>
        <p:nvPicPr>
          <p:cNvPr id="2052" name="Picture 4" descr="https://upload.wikimedia.org/wikipedia/commons/9/9d/Abies_nebrodensis_levil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7394" y="3751276"/>
            <a:ext cx="3647714" cy="243181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45743" y="112919"/>
            <a:ext cx="7030994" cy="507831"/>
          </a:xfrm>
          <a:prstGeom prst="rect">
            <a:avLst/>
          </a:prstGeom>
        </p:spPr>
        <p:txBody>
          <a:bodyPr wrap="square">
            <a:spAutoFit/>
          </a:bodyPr>
          <a:lstStyle/>
          <a:p>
            <a:pPr>
              <a:lnSpc>
                <a:spcPct val="150000"/>
              </a:lnSpc>
              <a:spcBef>
                <a:spcPts val="1800"/>
              </a:spcBef>
            </a:pPr>
            <a:r>
              <a:rPr lang="en-US" b="1" dirty="0">
                <a:solidFill>
                  <a:schemeClr val="accent6">
                    <a:lumMod val="75000"/>
                  </a:schemeClr>
                </a:solidFill>
                <a:latin typeface="Vijaya" pitchFamily="34" charset="0"/>
                <a:cs typeface="Vijaya" pitchFamily="34" charset="0"/>
              </a:rPr>
              <a:t>UNIT 7. ASSESSMENT </a:t>
            </a:r>
            <a:r>
              <a:rPr lang="en-US" b="1" dirty="0" smtClean="0">
                <a:solidFill>
                  <a:schemeClr val="accent6">
                    <a:lumMod val="75000"/>
                  </a:schemeClr>
                </a:solidFill>
                <a:latin typeface="Vijaya" pitchFamily="34" charset="0"/>
                <a:cs typeface="Vijaya" pitchFamily="34" charset="0"/>
              </a:rPr>
              <a:t>CRITERIA </a:t>
            </a:r>
            <a:r>
              <a:rPr lang="en-US" b="1" dirty="0">
                <a:solidFill>
                  <a:schemeClr val="accent6">
                    <a:lumMod val="75000"/>
                  </a:schemeClr>
                </a:solidFill>
                <a:latin typeface="Vijaya" pitchFamily="34" charset="0"/>
                <a:cs typeface="Vijaya" pitchFamily="34" charset="0"/>
              </a:rPr>
              <a:t>FOR SPECIES AND AREAS</a:t>
            </a:r>
            <a:endParaRPr lang="en-US" b="1"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77799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74263" y="1327740"/>
            <a:ext cx="7790121" cy="4371723"/>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7.3. Areas assessment:</a:t>
            </a:r>
          </a:p>
          <a:p>
            <a:pPr marL="0" indent="0">
              <a:spcBef>
                <a:spcPts val="1800"/>
              </a:spcBef>
              <a:buNone/>
            </a:pPr>
            <a:endParaRPr lang="en-GB" sz="1800" b="1"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a:p>
            <a:pPr marL="0" indent="0">
              <a:spcBef>
                <a:spcPts val="1800"/>
              </a:spcBef>
              <a:buNone/>
            </a:pPr>
            <a:r>
              <a:rPr lang="en-GB" sz="1800" dirty="0" smtClean="0">
                <a:solidFill>
                  <a:schemeClr val="accent6">
                    <a:lumMod val="75000"/>
                  </a:schemeClr>
                </a:solidFill>
                <a:latin typeface="Vijaya" pitchFamily="34" charset="0"/>
                <a:cs typeface="Vijaya" pitchFamily="34" charset="0"/>
                <a:hlinkClick r:id="rId2"/>
              </a:rPr>
              <a:t>TEXT: http</a:t>
            </a:r>
            <a:r>
              <a:rPr lang="en-GB" sz="1800" dirty="0">
                <a:solidFill>
                  <a:schemeClr val="accent6">
                    <a:lumMod val="75000"/>
                  </a:schemeClr>
                </a:solidFill>
                <a:latin typeface="Vijaya" pitchFamily="34" charset="0"/>
                <a:cs typeface="Vijaya" pitchFamily="34" charset="0"/>
                <a:hlinkClick r:id="rId2"/>
              </a:rPr>
              <a:t>://eur-lex.europa.eu/legal-content/EN/TXT/?</a:t>
            </a:r>
            <a:r>
              <a:rPr lang="en-GB" sz="1800" dirty="0" smtClean="0">
                <a:solidFill>
                  <a:schemeClr val="accent6">
                    <a:lumMod val="75000"/>
                  </a:schemeClr>
                </a:solidFill>
                <a:latin typeface="Vijaya" pitchFamily="34" charset="0"/>
                <a:cs typeface="Vijaya" pitchFamily="34" charset="0"/>
                <a:hlinkClick r:id="rId2"/>
              </a:rPr>
              <a:t>uri=CELEX:01992L0043-20070101</a:t>
            </a:r>
          </a:p>
          <a:p>
            <a:pPr marL="0" indent="0">
              <a:spcBef>
                <a:spcPts val="1800"/>
              </a:spcBef>
              <a:buNone/>
            </a:pPr>
            <a:r>
              <a:rPr lang="en-GB" sz="1800" dirty="0" smtClean="0">
                <a:solidFill>
                  <a:schemeClr val="accent6">
                    <a:lumMod val="75000"/>
                  </a:schemeClr>
                </a:solidFill>
                <a:latin typeface="Vijaya" pitchFamily="34" charset="0"/>
                <a:cs typeface="Vijaya" pitchFamily="34" charset="0"/>
                <a:hlinkClick r:id="rId2"/>
              </a:rPr>
              <a:t>CARDS: http</a:t>
            </a:r>
            <a:r>
              <a:rPr lang="en-GB" sz="1800" dirty="0">
                <a:solidFill>
                  <a:schemeClr val="accent6">
                    <a:lumMod val="75000"/>
                  </a:schemeClr>
                </a:solidFill>
                <a:latin typeface="Vijaya" pitchFamily="34" charset="0"/>
                <a:cs typeface="Vijaya" pitchFamily="34" charset="0"/>
                <a:hlinkClick r:id="rId2"/>
              </a:rPr>
              <a:t>://</a:t>
            </a:r>
            <a:r>
              <a:rPr lang="en-GB" sz="1800" dirty="0" smtClean="0">
                <a:solidFill>
                  <a:schemeClr val="accent6">
                    <a:lumMod val="75000"/>
                  </a:schemeClr>
                </a:solidFill>
                <a:latin typeface="Vijaya" pitchFamily="34" charset="0"/>
                <a:cs typeface="Vijaya" pitchFamily="34" charset="0"/>
                <a:hlinkClick r:id="rId2"/>
              </a:rPr>
              <a:t>www.magrama.gob.es/es/biodiversidad/temas/espacios-protegidos/red-natura-2000/rn_tip_hab_esp_espana_acceso_fichas.aspx</a:t>
            </a:r>
            <a:endParaRPr lang="en-GB" sz="1800" dirty="0" smtClean="0">
              <a:solidFill>
                <a:schemeClr val="accent6">
                  <a:lumMod val="75000"/>
                </a:schemeClr>
              </a:solidFill>
              <a:latin typeface="Vijaya" pitchFamily="34" charset="0"/>
              <a:cs typeface="Vijaya" pitchFamily="34" charset="0"/>
            </a:endParaRPr>
          </a:p>
          <a:p>
            <a:pPr marL="0" indent="0">
              <a:spcBef>
                <a:spcPts val="1800"/>
              </a:spcBef>
              <a:buNone/>
            </a:pPr>
            <a:r>
              <a:rPr lang="en-GB" sz="1800" dirty="0">
                <a:solidFill>
                  <a:schemeClr val="accent6">
                    <a:lumMod val="75000"/>
                  </a:schemeClr>
                </a:solidFill>
                <a:latin typeface="Vijaya" pitchFamily="34" charset="0"/>
                <a:cs typeface="Vijaya" pitchFamily="34" charset="0"/>
              </a:rPr>
              <a:t>RED NATURA 2000: </a:t>
            </a:r>
            <a:r>
              <a:rPr lang="en-GB" sz="1800" dirty="0" smtClean="0">
                <a:solidFill>
                  <a:schemeClr val="accent6">
                    <a:lumMod val="75000"/>
                  </a:schemeClr>
                </a:solidFill>
                <a:latin typeface="Vijaya" pitchFamily="34" charset="0"/>
                <a:cs typeface="Vijaya" pitchFamily="34" charset="0"/>
              </a:rPr>
              <a:t>SAC (Annex </a:t>
            </a:r>
            <a:r>
              <a:rPr lang="en-GB" sz="1800" dirty="0">
                <a:solidFill>
                  <a:schemeClr val="accent6">
                    <a:lumMod val="75000"/>
                  </a:schemeClr>
                </a:solidFill>
                <a:latin typeface="Vijaya" pitchFamily="34" charset="0"/>
                <a:cs typeface="Vijaya" pitchFamily="34" charset="0"/>
              </a:rPr>
              <a:t>I, </a:t>
            </a:r>
            <a:r>
              <a:rPr lang="en-GB" sz="1800" dirty="0" smtClean="0">
                <a:solidFill>
                  <a:schemeClr val="accent6">
                    <a:lumMod val="75000"/>
                  </a:schemeClr>
                </a:solidFill>
                <a:latin typeface="Vijaya" pitchFamily="34" charset="0"/>
                <a:cs typeface="Vijaya" pitchFamily="34" charset="0"/>
              </a:rPr>
              <a:t>Habitat Directive, Special </a:t>
            </a:r>
            <a:r>
              <a:rPr lang="en-GB" sz="1800" dirty="0">
                <a:solidFill>
                  <a:schemeClr val="accent6">
                    <a:lumMod val="75000"/>
                  </a:schemeClr>
                </a:solidFill>
                <a:latin typeface="Vijaya" pitchFamily="34" charset="0"/>
                <a:cs typeface="Vijaya" pitchFamily="34" charset="0"/>
              </a:rPr>
              <a:t>Areas of </a:t>
            </a:r>
            <a:r>
              <a:rPr lang="en-GB" sz="1800" dirty="0" smtClean="0">
                <a:solidFill>
                  <a:schemeClr val="accent6">
                    <a:lumMod val="75000"/>
                  </a:schemeClr>
                </a:solidFill>
                <a:latin typeface="Vijaya" pitchFamily="34" charset="0"/>
                <a:cs typeface="Vijaya" pitchFamily="34" charset="0"/>
              </a:rPr>
              <a:t>Conservation) </a:t>
            </a:r>
            <a:r>
              <a:rPr lang="en-GB" sz="1800" dirty="0">
                <a:solidFill>
                  <a:schemeClr val="accent6">
                    <a:lumMod val="75000"/>
                  </a:schemeClr>
                </a:solidFill>
                <a:latin typeface="Vijaya" pitchFamily="34" charset="0"/>
                <a:cs typeface="Vijaya" pitchFamily="34" charset="0"/>
              </a:rPr>
              <a:t>+ </a:t>
            </a:r>
            <a:r>
              <a:rPr lang="en-GB" sz="1800" dirty="0" smtClean="0">
                <a:solidFill>
                  <a:schemeClr val="accent6">
                    <a:lumMod val="75000"/>
                  </a:schemeClr>
                </a:solidFill>
                <a:latin typeface="Vijaya" pitchFamily="34" charset="0"/>
                <a:cs typeface="Vijaya" pitchFamily="34" charset="0"/>
              </a:rPr>
              <a:t>SPA (Special Protection Areas, Birds Directive)</a:t>
            </a:r>
            <a:endParaRPr lang="en-GB" sz="1800" dirty="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p:txBody>
      </p:sp>
      <p:sp>
        <p:nvSpPr>
          <p:cNvPr id="3" name="Rectángulo 2"/>
          <p:cNvSpPr/>
          <p:nvPr/>
        </p:nvSpPr>
        <p:spPr>
          <a:xfrm>
            <a:off x="1274263" y="1637778"/>
            <a:ext cx="7617187" cy="1369606"/>
          </a:xfrm>
          <a:prstGeom prst="rect">
            <a:avLst/>
          </a:prstGeom>
        </p:spPr>
        <p:txBody>
          <a:bodyPr wrap="square">
            <a:spAutoFit/>
          </a:bodyPr>
          <a:lstStyle/>
          <a:p>
            <a:pPr>
              <a:spcBef>
                <a:spcPts val="1800"/>
              </a:spcBef>
            </a:pPr>
            <a:r>
              <a:rPr lang="en-GB" dirty="0" smtClean="0">
                <a:solidFill>
                  <a:schemeClr val="accent6">
                    <a:lumMod val="75000"/>
                  </a:schemeClr>
                </a:solidFill>
                <a:latin typeface="Vijaya" pitchFamily="34" charset="0"/>
                <a:cs typeface="Vijaya" pitchFamily="34" charset="0"/>
              </a:rPr>
              <a:t>Example:</a:t>
            </a:r>
          </a:p>
          <a:p>
            <a:pPr>
              <a:spcBef>
                <a:spcPts val="1800"/>
              </a:spcBef>
            </a:pPr>
            <a:r>
              <a:rPr lang="en-GB" dirty="0" smtClean="0">
                <a:solidFill>
                  <a:schemeClr val="accent6">
                    <a:lumMod val="75000"/>
                  </a:schemeClr>
                </a:solidFill>
                <a:latin typeface="Vijaya" pitchFamily="34" charset="0"/>
                <a:cs typeface="Vijaya" pitchFamily="34" charset="0"/>
              </a:rPr>
              <a:t>Natural </a:t>
            </a:r>
            <a:r>
              <a:rPr lang="en-GB" dirty="0">
                <a:solidFill>
                  <a:schemeClr val="accent6">
                    <a:lumMod val="75000"/>
                  </a:schemeClr>
                </a:solidFill>
                <a:latin typeface="Vijaya" pitchFamily="34" charset="0"/>
                <a:cs typeface="Vijaya" pitchFamily="34" charset="0"/>
              </a:rPr>
              <a:t>protected sites. Habitat Directive (Annex I): </a:t>
            </a:r>
            <a:r>
              <a:rPr lang="en-US" sz="1600" dirty="0">
                <a:solidFill>
                  <a:schemeClr val="accent6">
                    <a:lumMod val="75000"/>
                  </a:schemeClr>
                </a:solidFill>
                <a:latin typeface="Vijaya" pitchFamily="34" charset="0"/>
                <a:cs typeface="Vijaya" pitchFamily="34" charset="0"/>
              </a:rPr>
              <a:t>NATURAL HABITAT TYPES OF COMMUNITY INTEREST WHOSE CONSERVATION REQUIRES THE DESIGNATION OF SPECIAL AREAS OF CONSERVATION.</a:t>
            </a:r>
            <a:endParaRPr lang="en-GB" sz="16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054551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158854" y="1389884"/>
            <a:ext cx="7790121" cy="4371723"/>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7.3. Areas assessment:</a:t>
            </a:r>
          </a:p>
          <a:p>
            <a:pPr marL="0" indent="0">
              <a:spcBef>
                <a:spcPts val="1800"/>
              </a:spcBef>
              <a:buNone/>
            </a:pPr>
            <a:r>
              <a:rPr lang="en-GB" sz="1800" dirty="0">
                <a:solidFill>
                  <a:schemeClr val="accent6">
                    <a:lumMod val="75000"/>
                  </a:schemeClr>
                </a:solidFill>
                <a:latin typeface="Vijaya" pitchFamily="34" charset="0"/>
                <a:cs typeface="Vijaya" pitchFamily="34" charset="0"/>
              </a:rPr>
              <a:t>Example</a:t>
            </a:r>
            <a:r>
              <a:rPr lang="en-GB" sz="1800" dirty="0" smtClean="0">
                <a:solidFill>
                  <a:schemeClr val="accent6">
                    <a:lumMod val="75000"/>
                  </a:schemeClr>
                </a:solidFill>
                <a:latin typeface="Vijaya" pitchFamily="34" charset="0"/>
                <a:cs typeface="Vijaya" pitchFamily="34" charset="0"/>
              </a:rPr>
              <a:t>:</a:t>
            </a:r>
          </a:p>
          <a:p>
            <a:pPr marL="0" indent="0">
              <a:spcBef>
                <a:spcPts val="1800"/>
              </a:spcBef>
              <a:buNone/>
            </a:pPr>
            <a:r>
              <a:rPr lang="en-US" sz="1800" b="1" dirty="0" err="1">
                <a:solidFill>
                  <a:schemeClr val="accent6">
                    <a:lumMod val="75000"/>
                  </a:schemeClr>
                </a:solidFill>
                <a:latin typeface="Vijaya" pitchFamily="34" charset="0"/>
                <a:cs typeface="Vijaya" pitchFamily="34" charset="0"/>
              </a:rPr>
              <a:t>Ramsar</a:t>
            </a:r>
            <a:r>
              <a:rPr lang="en-US" sz="1800" b="1" dirty="0">
                <a:solidFill>
                  <a:schemeClr val="accent6">
                    <a:lumMod val="75000"/>
                  </a:schemeClr>
                </a:solidFill>
                <a:latin typeface="Vijaya" pitchFamily="34" charset="0"/>
                <a:cs typeface="Vijaya" pitchFamily="34" charset="0"/>
              </a:rPr>
              <a:t> Convention</a:t>
            </a:r>
          </a:p>
          <a:p>
            <a:pPr marL="0" indent="0">
              <a:spcBef>
                <a:spcPts val="1800"/>
              </a:spcBef>
              <a:buNone/>
            </a:pPr>
            <a:r>
              <a:rPr lang="en-US" sz="1800" dirty="0" smtClean="0">
                <a:solidFill>
                  <a:schemeClr val="accent6">
                    <a:lumMod val="75000"/>
                  </a:schemeClr>
                </a:solidFill>
                <a:latin typeface="Vijaya" pitchFamily="34" charset="0"/>
                <a:cs typeface="Vijaya" pitchFamily="34" charset="0"/>
              </a:rPr>
              <a:t>The </a:t>
            </a:r>
            <a:r>
              <a:rPr lang="en-US" sz="1800" dirty="0">
                <a:solidFill>
                  <a:schemeClr val="accent6">
                    <a:lumMod val="75000"/>
                  </a:schemeClr>
                </a:solidFill>
                <a:latin typeface="Vijaya" pitchFamily="34" charset="0"/>
                <a:cs typeface="Vijaya" pitchFamily="34" charset="0"/>
              </a:rPr>
              <a:t>Convention on Wetlands of International Importance, called the </a:t>
            </a:r>
            <a:r>
              <a:rPr lang="en-US" sz="1800" dirty="0" err="1">
                <a:solidFill>
                  <a:schemeClr val="accent6">
                    <a:lumMod val="75000"/>
                  </a:schemeClr>
                </a:solidFill>
                <a:latin typeface="Vijaya" pitchFamily="34" charset="0"/>
                <a:cs typeface="Vijaya" pitchFamily="34" charset="0"/>
              </a:rPr>
              <a:t>Ramsar</a:t>
            </a:r>
            <a:r>
              <a:rPr lang="en-US" sz="1800" dirty="0">
                <a:solidFill>
                  <a:schemeClr val="accent6">
                    <a:lumMod val="75000"/>
                  </a:schemeClr>
                </a:solidFill>
                <a:latin typeface="Vijaya" pitchFamily="34" charset="0"/>
                <a:cs typeface="Vijaya" pitchFamily="34" charset="0"/>
              </a:rPr>
              <a:t> Convention, is the intergovernmental treaty that provides the framework for the conservation and wise use of wetlands and their resources. </a:t>
            </a:r>
            <a:endParaRPr lang="en-US" sz="1800" dirty="0" smtClean="0">
              <a:solidFill>
                <a:schemeClr val="accent6">
                  <a:lumMod val="75000"/>
                </a:schemeClr>
              </a:solidFill>
              <a:latin typeface="Vijaya" pitchFamily="34" charset="0"/>
              <a:cs typeface="Vijaya" pitchFamily="34" charset="0"/>
            </a:endParaRPr>
          </a:p>
          <a:p>
            <a:pPr marL="0" indent="0">
              <a:spcBef>
                <a:spcPts val="1800"/>
              </a:spcBef>
              <a:buNone/>
            </a:pPr>
            <a:r>
              <a:rPr lang="en-US" sz="1800" dirty="0">
                <a:solidFill>
                  <a:schemeClr val="accent6">
                    <a:lumMod val="75000"/>
                  </a:schemeClr>
                </a:solidFill>
                <a:latin typeface="Vijaya" pitchFamily="34" charset="0"/>
                <a:cs typeface="Vijaya" pitchFamily="34" charset="0"/>
              </a:rPr>
              <a:t>The Convention was adopted in the Iranian city of </a:t>
            </a:r>
            <a:r>
              <a:rPr lang="en-US" sz="1800" dirty="0" err="1">
                <a:solidFill>
                  <a:schemeClr val="accent6">
                    <a:lumMod val="75000"/>
                  </a:schemeClr>
                </a:solidFill>
                <a:latin typeface="Vijaya" pitchFamily="34" charset="0"/>
                <a:cs typeface="Vijaya" pitchFamily="34" charset="0"/>
              </a:rPr>
              <a:t>Ramsar</a:t>
            </a:r>
            <a:r>
              <a:rPr lang="en-US" sz="1800" dirty="0">
                <a:solidFill>
                  <a:schemeClr val="accent6">
                    <a:lumMod val="75000"/>
                  </a:schemeClr>
                </a:solidFill>
                <a:latin typeface="Vijaya" pitchFamily="34" charset="0"/>
                <a:cs typeface="Vijaya" pitchFamily="34" charset="0"/>
              </a:rPr>
              <a:t> in 1971 and came into force in 1975. Since then, almost 90% of UN member states, from all the world’s geographic regions, have acceded to become “Contracting Parties”. </a:t>
            </a:r>
            <a:endParaRPr lang="en-US" sz="1800" dirty="0" smtClean="0">
              <a:solidFill>
                <a:schemeClr val="accent6">
                  <a:lumMod val="75000"/>
                </a:schemeClr>
              </a:solidFill>
              <a:latin typeface="Vijaya" pitchFamily="34" charset="0"/>
              <a:cs typeface="Vijaya" pitchFamily="34" charset="0"/>
            </a:endParaRPr>
          </a:p>
          <a:p>
            <a:pPr marL="0" indent="0">
              <a:spcBef>
                <a:spcPts val="1800"/>
              </a:spcBef>
              <a:buNone/>
            </a:pPr>
            <a:r>
              <a:rPr lang="en-US" sz="1800" dirty="0" smtClean="0">
                <a:solidFill>
                  <a:schemeClr val="accent6">
                    <a:lumMod val="75000"/>
                  </a:schemeClr>
                </a:solidFill>
                <a:latin typeface="Vijaya" pitchFamily="34" charset="0"/>
                <a:cs typeface="Vijaya" pitchFamily="34" charset="0"/>
                <a:hlinkClick r:id="rId2"/>
              </a:rPr>
              <a:t>http</a:t>
            </a:r>
            <a:r>
              <a:rPr lang="en-US" sz="1800" dirty="0">
                <a:solidFill>
                  <a:schemeClr val="accent6">
                    <a:lumMod val="75000"/>
                  </a:schemeClr>
                </a:solidFill>
                <a:latin typeface="Vijaya" pitchFamily="34" charset="0"/>
                <a:cs typeface="Vijaya" pitchFamily="34" charset="0"/>
                <a:hlinkClick r:id="rId2"/>
              </a:rPr>
              <a:t>://www.ramsar.org/</a:t>
            </a:r>
            <a:endParaRPr lang="en-US" sz="1800" dirty="0">
              <a:solidFill>
                <a:schemeClr val="accent6">
                  <a:lumMod val="75000"/>
                </a:schemeClr>
              </a:solidFill>
              <a:latin typeface="Vijaya" pitchFamily="34" charset="0"/>
              <a:cs typeface="Vijaya" pitchFamily="34" charset="0"/>
            </a:endParaRPr>
          </a:p>
          <a:p>
            <a:pPr marL="0" indent="0">
              <a:spcBef>
                <a:spcPts val="1800"/>
              </a:spcBef>
              <a:buNone/>
            </a:pPr>
            <a:endParaRPr lang="en-GB" sz="1800" dirty="0">
              <a:solidFill>
                <a:schemeClr val="accent6">
                  <a:lumMod val="75000"/>
                </a:schemeClr>
              </a:solidFill>
              <a:latin typeface="Vijaya" pitchFamily="34" charset="0"/>
              <a:cs typeface="Vijaya" pitchFamily="34" charset="0"/>
            </a:endParaRPr>
          </a:p>
          <a:p>
            <a:pPr marL="0" indent="0">
              <a:spcBef>
                <a:spcPts val="1800"/>
              </a:spcBef>
              <a:buNone/>
            </a:pPr>
            <a:endParaRPr lang="en-GB" sz="1800" b="1"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129644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158854" y="1389884"/>
            <a:ext cx="7790121" cy="5117448"/>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7.3. Areas assessment:</a:t>
            </a:r>
          </a:p>
          <a:p>
            <a:pPr marL="0" indent="0">
              <a:spcBef>
                <a:spcPts val="1800"/>
              </a:spcBef>
              <a:buNone/>
            </a:pPr>
            <a:r>
              <a:rPr lang="en-GB" sz="1800" dirty="0">
                <a:solidFill>
                  <a:schemeClr val="accent6">
                    <a:lumMod val="75000"/>
                  </a:schemeClr>
                </a:solidFill>
                <a:latin typeface="Vijaya" pitchFamily="34" charset="0"/>
                <a:cs typeface="Vijaya" pitchFamily="34" charset="0"/>
              </a:rPr>
              <a:t>Example</a:t>
            </a:r>
            <a:r>
              <a:rPr lang="en-GB" sz="1800" dirty="0" smtClean="0">
                <a:solidFill>
                  <a:schemeClr val="accent6">
                    <a:lumMod val="75000"/>
                  </a:schemeClr>
                </a:solidFill>
                <a:latin typeface="Vijaya" pitchFamily="34" charset="0"/>
                <a:cs typeface="Vijaya" pitchFamily="34" charset="0"/>
              </a:rPr>
              <a:t>:</a:t>
            </a:r>
          </a:p>
          <a:p>
            <a:pPr marL="0" indent="0">
              <a:spcBef>
                <a:spcPts val="1800"/>
              </a:spcBef>
              <a:buNone/>
            </a:pPr>
            <a:r>
              <a:rPr lang="en-US" sz="1800" b="1" dirty="0">
                <a:solidFill>
                  <a:schemeClr val="accent6">
                    <a:lumMod val="75000"/>
                  </a:schemeClr>
                </a:solidFill>
                <a:latin typeface="Vijaya" pitchFamily="34" charset="0"/>
                <a:cs typeface="Vijaya" pitchFamily="34" charset="0"/>
              </a:rPr>
              <a:t>Man and the Biosphere </a:t>
            </a:r>
            <a:r>
              <a:rPr lang="en-US" sz="1800" b="1" dirty="0" err="1" smtClean="0">
                <a:solidFill>
                  <a:schemeClr val="accent6">
                    <a:lumMod val="75000"/>
                  </a:schemeClr>
                </a:solidFill>
                <a:latin typeface="Vijaya" pitchFamily="34" charset="0"/>
                <a:cs typeface="Vijaya" pitchFamily="34" charset="0"/>
              </a:rPr>
              <a:t>Programme</a:t>
            </a:r>
            <a:endParaRPr lang="en-US" sz="1800" b="1" dirty="0" smtClean="0">
              <a:solidFill>
                <a:schemeClr val="accent6">
                  <a:lumMod val="75000"/>
                </a:schemeClr>
              </a:solidFill>
              <a:latin typeface="Vijaya" pitchFamily="34" charset="0"/>
              <a:cs typeface="Vijaya" pitchFamily="34" charset="0"/>
            </a:endParaRPr>
          </a:p>
          <a:p>
            <a:pPr marL="0" indent="0">
              <a:spcBef>
                <a:spcPts val="1800"/>
              </a:spcBef>
              <a:buNone/>
            </a:pPr>
            <a:r>
              <a:rPr lang="en-US" sz="1800" dirty="0" smtClean="0">
                <a:solidFill>
                  <a:schemeClr val="accent6">
                    <a:lumMod val="75000"/>
                  </a:schemeClr>
                </a:solidFill>
                <a:latin typeface="Vijaya" pitchFamily="34" charset="0"/>
                <a:cs typeface="Vijaya" pitchFamily="34" charset="0"/>
              </a:rPr>
              <a:t>Launched </a:t>
            </a:r>
            <a:r>
              <a:rPr lang="en-US" sz="1800" dirty="0">
                <a:solidFill>
                  <a:schemeClr val="accent6">
                    <a:lumMod val="75000"/>
                  </a:schemeClr>
                </a:solidFill>
                <a:latin typeface="Vijaya" pitchFamily="34" charset="0"/>
                <a:cs typeface="Vijaya" pitchFamily="34" charset="0"/>
              </a:rPr>
              <a:t>in 1971, UNESCO’s Man and the Biosphere </a:t>
            </a:r>
            <a:r>
              <a:rPr lang="en-US" sz="1800" dirty="0" err="1">
                <a:solidFill>
                  <a:schemeClr val="accent6">
                    <a:lumMod val="75000"/>
                  </a:schemeClr>
                </a:solidFill>
                <a:latin typeface="Vijaya" pitchFamily="34" charset="0"/>
                <a:cs typeface="Vijaya" pitchFamily="34" charset="0"/>
              </a:rPr>
              <a:t>Programme</a:t>
            </a:r>
            <a:r>
              <a:rPr lang="en-US" sz="1800" dirty="0">
                <a:solidFill>
                  <a:schemeClr val="accent6">
                    <a:lumMod val="75000"/>
                  </a:schemeClr>
                </a:solidFill>
                <a:latin typeface="Vijaya" pitchFamily="34" charset="0"/>
                <a:cs typeface="Vijaya" pitchFamily="34" charset="0"/>
              </a:rPr>
              <a:t> (MAB) is an Intergovernmental Scientific </a:t>
            </a:r>
            <a:r>
              <a:rPr lang="en-US" sz="1800" dirty="0" err="1">
                <a:solidFill>
                  <a:schemeClr val="accent6">
                    <a:lumMod val="75000"/>
                  </a:schemeClr>
                </a:solidFill>
                <a:latin typeface="Vijaya" pitchFamily="34" charset="0"/>
                <a:cs typeface="Vijaya" pitchFamily="34" charset="0"/>
              </a:rPr>
              <a:t>Programme</a:t>
            </a:r>
            <a:r>
              <a:rPr lang="en-US" sz="1800" dirty="0">
                <a:solidFill>
                  <a:schemeClr val="accent6">
                    <a:lumMod val="75000"/>
                  </a:schemeClr>
                </a:solidFill>
                <a:latin typeface="Vijaya" pitchFamily="34" charset="0"/>
                <a:cs typeface="Vijaya" pitchFamily="34" charset="0"/>
              </a:rPr>
              <a:t> that aims to establish a scientific basis for the improvement of relationships between people and their environments.</a:t>
            </a:r>
          </a:p>
          <a:p>
            <a:pPr marL="0" indent="0">
              <a:spcBef>
                <a:spcPts val="1800"/>
              </a:spcBef>
              <a:buNone/>
            </a:pPr>
            <a:r>
              <a:rPr lang="en-US" sz="1800" dirty="0" smtClean="0">
                <a:solidFill>
                  <a:schemeClr val="accent6">
                    <a:lumMod val="75000"/>
                  </a:schemeClr>
                </a:solidFill>
                <a:latin typeface="Vijaya" pitchFamily="34" charset="0"/>
                <a:cs typeface="Vijaya" pitchFamily="34" charset="0"/>
              </a:rPr>
              <a:t>MAB </a:t>
            </a:r>
            <a:r>
              <a:rPr lang="en-US" sz="1800" dirty="0">
                <a:solidFill>
                  <a:schemeClr val="accent6">
                    <a:lumMod val="75000"/>
                  </a:schemeClr>
                </a:solidFill>
                <a:latin typeface="Vijaya" pitchFamily="34" charset="0"/>
                <a:cs typeface="Vijaya" pitchFamily="34" charset="0"/>
              </a:rPr>
              <a:t>combines the natural and social sciences, economics and education to improve human livelihoods and the equitable sharing of benefits, and to safeguard natural and managed ecosystems, thus promoting innovative approaches to economic development that are socially and culturally appropriate, and environmentally sustainable.</a:t>
            </a:r>
          </a:p>
          <a:p>
            <a:pPr marL="0" indent="0">
              <a:spcBef>
                <a:spcPts val="1800"/>
              </a:spcBef>
              <a:buNone/>
            </a:pPr>
            <a:r>
              <a:rPr lang="en-US" sz="1800" dirty="0" smtClean="0">
                <a:solidFill>
                  <a:schemeClr val="accent6">
                    <a:lumMod val="75000"/>
                  </a:schemeClr>
                </a:solidFill>
                <a:latin typeface="Vijaya" pitchFamily="34" charset="0"/>
                <a:cs typeface="Vijaya" pitchFamily="34" charset="0"/>
              </a:rPr>
              <a:t>Its </a:t>
            </a:r>
            <a:r>
              <a:rPr lang="en-US" sz="1800" dirty="0">
                <a:solidFill>
                  <a:schemeClr val="accent6">
                    <a:lumMod val="75000"/>
                  </a:schemeClr>
                </a:solidFill>
                <a:latin typeface="Vijaya" pitchFamily="34" charset="0"/>
                <a:cs typeface="Vijaya" pitchFamily="34" charset="0"/>
              </a:rPr>
              <a:t>World Network of Biosphere Reserves currently counts 651 biosphere reserves in 120 countries all over the </a:t>
            </a:r>
            <a:r>
              <a:rPr lang="en-US" sz="1800" dirty="0" smtClean="0">
                <a:solidFill>
                  <a:schemeClr val="accent6">
                    <a:lumMod val="75000"/>
                  </a:schemeClr>
                </a:solidFill>
                <a:latin typeface="Vijaya" pitchFamily="34" charset="0"/>
                <a:cs typeface="Vijaya" pitchFamily="34" charset="0"/>
              </a:rPr>
              <a:t>world.</a:t>
            </a:r>
          </a:p>
          <a:p>
            <a:pPr marL="0" indent="0">
              <a:spcBef>
                <a:spcPts val="1800"/>
              </a:spcBef>
              <a:buNone/>
            </a:pPr>
            <a:r>
              <a:rPr lang="en-US" sz="1600" dirty="0">
                <a:solidFill>
                  <a:schemeClr val="accent6">
                    <a:lumMod val="75000"/>
                  </a:schemeClr>
                </a:solidFill>
                <a:latin typeface="Vijaya" pitchFamily="34" charset="0"/>
                <a:cs typeface="Vijaya" pitchFamily="34" charset="0"/>
                <a:hlinkClick r:id="rId2"/>
              </a:rPr>
              <a:t>http://www.unesco.org/new/en/natural-sciences/environment/ecological-sciences/man-and-biosphere-programme</a:t>
            </a:r>
            <a:r>
              <a:rPr lang="en-US" sz="1600" dirty="0" smtClean="0">
                <a:solidFill>
                  <a:schemeClr val="accent6">
                    <a:lumMod val="75000"/>
                  </a:schemeClr>
                </a:solidFill>
                <a:latin typeface="Vijaya" pitchFamily="34" charset="0"/>
                <a:cs typeface="Vijaya" pitchFamily="34" charset="0"/>
                <a:hlinkClick r:id="rId2"/>
              </a:rPr>
              <a:t>/</a:t>
            </a:r>
            <a:endParaRPr lang="en-US" sz="1600" dirty="0" smtClean="0">
              <a:solidFill>
                <a:schemeClr val="accent6">
                  <a:lumMod val="75000"/>
                </a:schemeClr>
              </a:solidFill>
              <a:latin typeface="Vijaya" pitchFamily="34" charset="0"/>
              <a:cs typeface="Vijaya" pitchFamily="34" charset="0"/>
            </a:endParaRPr>
          </a:p>
          <a:p>
            <a:pPr marL="0" indent="0">
              <a:spcBef>
                <a:spcPts val="1800"/>
              </a:spcBef>
              <a:buNone/>
            </a:pPr>
            <a:endParaRPr lang="en-US" sz="1800" dirty="0">
              <a:solidFill>
                <a:schemeClr val="accent6">
                  <a:lumMod val="75000"/>
                </a:schemeClr>
              </a:solidFill>
              <a:latin typeface="Vijaya" pitchFamily="34" charset="0"/>
              <a:cs typeface="Vijaya" pitchFamily="34" charset="0"/>
            </a:endParaRPr>
          </a:p>
          <a:p>
            <a:pPr marL="0" indent="0">
              <a:spcBef>
                <a:spcPts val="1800"/>
              </a:spcBef>
              <a:buNone/>
            </a:pPr>
            <a:endParaRPr lang="en-GB" sz="1800" dirty="0">
              <a:solidFill>
                <a:schemeClr val="accent6">
                  <a:lumMod val="75000"/>
                </a:schemeClr>
              </a:solidFill>
              <a:latin typeface="Vijaya" pitchFamily="34" charset="0"/>
              <a:cs typeface="Vijaya" pitchFamily="34" charset="0"/>
            </a:endParaRPr>
          </a:p>
          <a:p>
            <a:pPr marL="0" indent="0">
              <a:spcBef>
                <a:spcPts val="1800"/>
              </a:spcBef>
              <a:buNone/>
            </a:pPr>
            <a:endParaRPr lang="en-GB" sz="1800" b="1"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800" dirty="0" smtClean="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1622115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74263" y="1327741"/>
            <a:ext cx="7790121" cy="396558"/>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7.3. Areas assessment:</a:t>
            </a:r>
          </a:p>
        </p:txBody>
      </p:sp>
      <p:sp>
        <p:nvSpPr>
          <p:cNvPr id="2" name="Rectángulo 1"/>
          <p:cNvSpPr/>
          <p:nvPr/>
        </p:nvSpPr>
        <p:spPr>
          <a:xfrm>
            <a:off x="1274263" y="1985240"/>
            <a:ext cx="3672800" cy="369332"/>
          </a:xfrm>
          <a:prstGeom prst="rect">
            <a:avLst/>
          </a:prstGeom>
        </p:spPr>
        <p:txBody>
          <a:bodyPr wrap="none">
            <a:spAutoFit/>
          </a:bodyPr>
          <a:lstStyle/>
          <a:p>
            <a:pPr>
              <a:spcBef>
                <a:spcPts val="1800"/>
              </a:spcBef>
            </a:pPr>
            <a:r>
              <a:rPr lang="en-GB" dirty="0">
                <a:solidFill>
                  <a:schemeClr val="accent6">
                    <a:lumMod val="75000"/>
                  </a:schemeClr>
                </a:solidFill>
                <a:latin typeface="Vijaya" pitchFamily="34" charset="0"/>
                <a:cs typeface="Vijaya" pitchFamily="34" charset="0"/>
              </a:rPr>
              <a:t>Example: Landscape fragmentation, priorities.</a:t>
            </a:r>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37212" y="2262680"/>
            <a:ext cx="7096050" cy="420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p:cNvSpPr/>
          <p:nvPr/>
        </p:nvSpPr>
        <p:spPr>
          <a:xfrm>
            <a:off x="5065705" y="6474120"/>
            <a:ext cx="3496726" cy="276999"/>
          </a:xfrm>
          <a:prstGeom prst="rect">
            <a:avLst/>
          </a:prstGeom>
        </p:spPr>
        <p:txBody>
          <a:bodyPr wrap="none">
            <a:spAutoFit/>
          </a:bodyPr>
          <a:lstStyle/>
          <a:p>
            <a:r>
              <a:rPr lang="es-ES" sz="1200" dirty="0" err="1" smtClean="0"/>
              <a:t>Fahrig</a:t>
            </a:r>
            <a:r>
              <a:rPr lang="es-ES" sz="1200" dirty="0" smtClean="0"/>
              <a:t> L.  </a:t>
            </a:r>
            <a:r>
              <a:rPr lang="sv-SE" sz="1200" dirty="0" smtClean="0"/>
              <a:t>Annu</a:t>
            </a:r>
            <a:r>
              <a:rPr lang="sv-SE" sz="1200" dirty="0"/>
              <a:t>. Rev. Ecol. Evol. Syst. 2003. 34:487–515</a:t>
            </a:r>
            <a:endParaRPr lang="es-ES" sz="1200" dirty="0"/>
          </a:p>
        </p:txBody>
      </p:sp>
    </p:spTree>
    <p:extLst>
      <p:ext uri="{BB962C8B-B14F-4D97-AF65-F5344CB8AC3E}">
        <p14:creationId xmlns:p14="http://schemas.microsoft.com/office/powerpoint/2010/main" val="3562367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40529" y="485258"/>
            <a:ext cx="8029043" cy="620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403856" y="6387033"/>
            <a:ext cx="4602863" cy="338554"/>
          </a:xfrm>
          <a:prstGeom prst="rect">
            <a:avLst/>
          </a:prstGeom>
        </p:spPr>
        <p:txBody>
          <a:bodyPr wrap="none">
            <a:spAutoFit/>
          </a:bodyPr>
          <a:lstStyle/>
          <a:p>
            <a:r>
              <a:rPr lang="es-ES" sz="1600" dirty="0" err="1" smtClean="0"/>
              <a:t>Fahrig</a:t>
            </a:r>
            <a:r>
              <a:rPr lang="es-ES" sz="1600" dirty="0" smtClean="0"/>
              <a:t> L.  </a:t>
            </a:r>
            <a:r>
              <a:rPr lang="sv-SE" sz="1600" dirty="0" smtClean="0"/>
              <a:t>Annu</a:t>
            </a:r>
            <a:r>
              <a:rPr lang="sv-SE" sz="1600" dirty="0"/>
              <a:t>. Rev. Ecol. Evol. Syst. 2003. 34:487–515</a:t>
            </a:r>
            <a:endParaRPr lang="es-ES" sz="1600" dirty="0"/>
          </a:p>
        </p:txBody>
      </p:sp>
    </p:spTree>
    <p:extLst>
      <p:ext uri="{BB962C8B-B14F-4D97-AF65-F5344CB8AC3E}">
        <p14:creationId xmlns:p14="http://schemas.microsoft.com/office/powerpoint/2010/main" val="1188973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423614" y="1858386"/>
            <a:ext cx="6959432" cy="2816960"/>
            <a:chOff x="260648" y="251520"/>
            <a:chExt cx="5292588" cy="2142274"/>
          </a:xfrm>
        </p:grpSpPr>
        <p:sp>
          <p:nvSpPr>
            <p:cNvPr id="5" name="4 CuadroTexto"/>
            <p:cNvSpPr txBox="1"/>
            <p:nvPr/>
          </p:nvSpPr>
          <p:spPr>
            <a:xfrm>
              <a:off x="296652" y="76660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1</a:t>
              </a:r>
              <a:endParaRPr lang="es-ES" sz="1400" b="1" dirty="0">
                <a:latin typeface="Arial" pitchFamily="34" charset="0"/>
                <a:cs typeface="Arial" pitchFamily="34" charset="0"/>
              </a:endParaRPr>
            </a:p>
          </p:txBody>
        </p:sp>
        <p:grpSp>
          <p:nvGrpSpPr>
            <p:cNvPr id="6" name="5 Grupo"/>
            <p:cNvGrpSpPr/>
            <p:nvPr/>
          </p:nvGrpSpPr>
          <p:grpSpPr>
            <a:xfrm>
              <a:off x="476672" y="1226041"/>
              <a:ext cx="1052736" cy="1052736"/>
              <a:chOff x="6660232" y="4825008"/>
              <a:chExt cx="2032992" cy="2032992"/>
            </a:xfrm>
          </p:grpSpPr>
          <p:sp>
            <p:nvSpPr>
              <p:cNvPr id="70" name="69 Elipse"/>
              <p:cNvSpPr/>
              <p:nvPr/>
            </p:nvSpPr>
            <p:spPr>
              <a:xfrm>
                <a:off x="6660232" y="4825008"/>
                <a:ext cx="2032992" cy="203299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chemeClr val="bg1"/>
                  </a:solidFill>
                </a:endParaRPr>
              </a:p>
            </p:txBody>
          </p:sp>
          <p:sp>
            <p:nvSpPr>
              <p:cNvPr id="71" name="70 Elipse"/>
              <p:cNvSpPr/>
              <p:nvPr/>
            </p:nvSpPr>
            <p:spPr>
              <a:xfrm>
                <a:off x="7020272" y="5185048"/>
                <a:ext cx="1296144" cy="1296144"/>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chemeClr val="bg1"/>
                  </a:solidFill>
                </a:endParaRPr>
              </a:p>
            </p:txBody>
          </p:sp>
          <p:sp>
            <p:nvSpPr>
              <p:cNvPr id="72" name="71 Elipse"/>
              <p:cNvSpPr/>
              <p:nvPr/>
            </p:nvSpPr>
            <p:spPr>
              <a:xfrm>
                <a:off x="7380312" y="5545088"/>
                <a:ext cx="576064" cy="576064"/>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chemeClr val="bg1"/>
                  </a:solidFill>
                </a:endParaRPr>
              </a:p>
            </p:txBody>
          </p:sp>
          <p:sp>
            <p:nvSpPr>
              <p:cNvPr id="73" name="72 CuadroTexto"/>
              <p:cNvSpPr txBox="1"/>
              <p:nvPr/>
            </p:nvSpPr>
            <p:spPr>
              <a:xfrm>
                <a:off x="7524327" y="5689103"/>
                <a:ext cx="216024" cy="361606"/>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A</a:t>
                </a:r>
                <a:endParaRPr lang="es-ES" sz="1000" b="1" dirty="0">
                  <a:solidFill>
                    <a:schemeClr val="bg1"/>
                  </a:solidFill>
                  <a:latin typeface="Arial" pitchFamily="34" charset="0"/>
                  <a:cs typeface="Arial" pitchFamily="34" charset="0"/>
                </a:endParaRPr>
              </a:p>
            </p:txBody>
          </p:sp>
          <p:sp>
            <p:nvSpPr>
              <p:cNvPr id="74" name="73 CuadroTexto"/>
              <p:cNvSpPr txBox="1"/>
              <p:nvPr/>
            </p:nvSpPr>
            <p:spPr>
              <a:xfrm>
                <a:off x="7956377" y="5689103"/>
                <a:ext cx="216024" cy="361606"/>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B</a:t>
                </a:r>
                <a:endParaRPr lang="es-ES" sz="1000" b="1" dirty="0">
                  <a:solidFill>
                    <a:schemeClr val="bg1"/>
                  </a:solidFill>
                  <a:latin typeface="Arial" pitchFamily="34" charset="0"/>
                  <a:cs typeface="Arial" pitchFamily="34" charset="0"/>
                </a:endParaRPr>
              </a:p>
            </p:txBody>
          </p:sp>
          <p:sp>
            <p:nvSpPr>
              <p:cNvPr id="75" name="74 CuadroTexto"/>
              <p:cNvSpPr txBox="1"/>
              <p:nvPr/>
            </p:nvSpPr>
            <p:spPr>
              <a:xfrm>
                <a:off x="8388424" y="5689103"/>
                <a:ext cx="216024" cy="361606"/>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C</a:t>
                </a:r>
                <a:endParaRPr lang="es-ES" sz="1000" b="1" dirty="0">
                  <a:solidFill>
                    <a:schemeClr val="bg1"/>
                  </a:solidFill>
                  <a:latin typeface="Arial" pitchFamily="34" charset="0"/>
                  <a:cs typeface="Arial" pitchFamily="34" charset="0"/>
                </a:endParaRPr>
              </a:p>
            </p:txBody>
          </p:sp>
        </p:grpSp>
        <p:grpSp>
          <p:nvGrpSpPr>
            <p:cNvPr id="7" name="6 Grupo"/>
            <p:cNvGrpSpPr/>
            <p:nvPr/>
          </p:nvGrpSpPr>
          <p:grpSpPr>
            <a:xfrm>
              <a:off x="4185084" y="251520"/>
              <a:ext cx="1296144" cy="648072"/>
              <a:chOff x="332656" y="332657"/>
              <a:chExt cx="1296144" cy="648072"/>
            </a:xfrm>
          </p:grpSpPr>
          <p:sp>
            <p:nvSpPr>
              <p:cNvPr id="62" name="61 Elipse"/>
              <p:cNvSpPr/>
              <p:nvPr/>
            </p:nvSpPr>
            <p:spPr>
              <a:xfrm>
                <a:off x="332656" y="692697"/>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63" name="62 Elipse"/>
              <p:cNvSpPr/>
              <p:nvPr/>
            </p:nvSpPr>
            <p:spPr>
              <a:xfrm>
                <a:off x="836712" y="692697"/>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64" name="63 Elipse"/>
              <p:cNvSpPr/>
              <p:nvPr/>
            </p:nvSpPr>
            <p:spPr>
              <a:xfrm>
                <a:off x="1340768" y="692697"/>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65" name="64 Conector recto"/>
              <p:cNvCxnSpPr>
                <a:stCxn id="62" idx="6"/>
                <a:endCxn id="63" idx="2"/>
              </p:cNvCxnSpPr>
              <p:nvPr/>
            </p:nvCxnSpPr>
            <p:spPr>
              <a:xfrm>
                <a:off x="620688" y="8367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1124744" y="8367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404664" y="332657"/>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68" name="67 CuadroTexto"/>
              <p:cNvSpPr txBox="1"/>
              <p:nvPr/>
            </p:nvSpPr>
            <p:spPr>
              <a:xfrm>
                <a:off x="836712" y="332657"/>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sp>
            <p:nvSpPr>
              <p:cNvPr id="69" name="68 CuadroTexto"/>
              <p:cNvSpPr txBox="1"/>
              <p:nvPr/>
            </p:nvSpPr>
            <p:spPr>
              <a:xfrm>
                <a:off x="1268760" y="332657"/>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C</a:t>
                </a:r>
                <a:endParaRPr lang="es-ES" sz="1400" b="1" dirty="0">
                  <a:latin typeface="Arial" pitchFamily="34" charset="0"/>
                  <a:cs typeface="Arial" pitchFamily="34" charset="0"/>
                </a:endParaRPr>
              </a:p>
            </p:txBody>
          </p:sp>
        </p:grpSp>
        <p:grpSp>
          <p:nvGrpSpPr>
            <p:cNvPr id="8" name="7 Grupo"/>
            <p:cNvGrpSpPr/>
            <p:nvPr/>
          </p:nvGrpSpPr>
          <p:grpSpPr>
            <a:xfrm>
              <a:off x="2132856" y="287524"/>
              <a:ext cx="1584176" cy="576063"/>
              <a:chOff x="611560" y="2420889"/>
              <a:chExt cx="1584176" cy="576063"/>
            </a:xfrm>
          </p:grpSpPr>
          <p:sp>
            <p:nvSpPr>
              <p:cNvPr id="51" name="50 Elipse"/>
              <p:cNvSpPr/>
              <p:nvPr/>
            </p:nvSpPr>
            <p:spPr>
              <a:xfrm>
                <a:off x="611560" y="2708920"/>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2" name="51 Elipse"/>
              <p:cNvSpPr/>
              <p:nvPr/>
            </p:nvSpPr>
            <p:spPr>
              <a:xfrm>
                <a:off x="1331640" y="2708920"/>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3" name="52 Elipse"/>
              <p:cNvSpPr/>
              <p:nvPr/>
            </p:nvSpPr>
            <p:spPr>
              <a:xfrm>
                <a:off x="2051720" y="2780928"/>
                <a:ext cx="144016" cy="144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4" name="53 Elipse"/>
              <p:cNvSpPr/>
              <p:nvPr/>
            </p:nvSpPr>
            <p:spPr>
              <a:xfrm>
                <a:off x="1763688" y="2780928"/>
                <a:ext cx="144016" cy="144016"/>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5" name="54 Elipse"/>
              <p:cNvSpPr/>
              <p:nvPr/>
            </p:nvSpPr>
            <p:spPr>
              <a:xfrm>
                <a:off x="1043608" y="2780928"/>
                <a:ext cx="144016" cy="144016"/>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56" name="55 Conector recto"/>
              <p:cNvCxnSpPr>
                <a:endCxn id="55" idx="2"/>
              </p:cNvCxnSpPr>
              <p:nvPr/>
            </p:nvCxnSpPr>
            <p:spPr>
              <a:xfrm>
                <a:off x="899592"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1187624"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1619672"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1907704"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971600" y="242088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61" name="60 CuadroTexto"/>
              <p:cNvSpPr txBox="1"/>
              <p:nvPr/>
            </p:nvSpPr>
            <p:spPr>
              <a:xfrm>
                <a:off x="1691680" y="242088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grpSp>
          <p:nvGrpSpPr>
            <p:cNvPr id="9" name="8 Grupo"/>
            <p:cNvGrpSpPr/>
            <p:nvPr/>
          </p:nvGrpSpPr>
          <p:grpSpPr>
            <a:xfrm>
              <a:off x="1808820" y="1234661"/>
              <a:ext cx="1512168" cy="1080120"/>
              <a:chOff x="3501008" y="359532"/>
              <a:chExt cx="1512168" cy="1080120"/>
            </a:xfrm>
          </p:grpSpPr>
          <p:sp>
            <p:nvSpPr>
              <p:cNvPr id="39" name="38 Elipse"/>
              <p:cNvSpPr/>
              <p:nvPr/>
            </p:nvSpPr>
            <p:spPr>
              <a:xfrm>
                <a:off x="4725144" y="755576"/>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0" name="39 Elipse"/>
              <p:cNvSpPr/>
              <p:nvPr/>
            </p:nvSpPr>
            <p:spPr>
              <a:xfrm>
                <a:off x="3861048" y="359532"/>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1" name="40 Elipse"/>
              <p:cNvSpPr/>
              <p:nvPr/>
            </p:nvSpPr>
            <p:spPr>
              <a:xfrm>
                <a:off x="3861048" y="1151620"/>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2" name="41 Elipse"/>
              <p:cNvSpPr/>
              <p:nvPr/>
            </p:nvSpPr>
            <p:spPr>
              <a:xfrm>
                <a:off x="3501008" y="755576"/>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3" name="42 Elipse"/>
              <p:cNvSpPr/>
              <p:nvPr/>
            </p:nvSpPr>
            <p:spPr>
              <a:xfrm>
                <a:off x="4221088" y="755576"/>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44" name="43 Conector recto"/>
              <p:cNvCxnSpPr/>
              <p:nvPr/>
            </p:nvCxnSpPr>
            <p:spPr>
              <a:xfrm>
                <a:off x="4509120" y="89959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a:stCxn id="41" idx="7"/>
                <a:endCxn id="43" idx="3"/>
              </p:cNvCxnSpPr>
              <p:nvPr/>
            </p:nvCxnSpPr>
            <p:spPr>
              <a:xfrm flipV="1">
                <a:off x="4106899" y="1001427"/>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a:stCxn id="42" idx="7"/>
                <a:endCxn id="40" idx="3"/>
              </p:cNvCxnSpPr>
              <p:nvPr/>
            </p:nvCxnSpPr>
            <p:spPr>
              <a:xfrm flipV="1">
                <a:off x="3746859" y="605383"/>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42" idx="5"/>
                <a:endCxn id="41" idx="1"/>
              </p:cNvCxnSpPr>
              <p:nvPr/>
            </p:nvCxnSpPr>
            <p:spPr>
              <a:xfrm>
                <a:off x="3746859" y="1001427"/>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40" idx="5"/>
                <a:endCxn id="43" idx="1"/>
              </p:cNvCxnSpPr>
              <p:nvPr/>
            </p:nvCxnSpPr>
            <p:spPr>
              <a:xfrm>
                <a:off x="4106899" y="605383"/>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4221088" y="76660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50" name="49 CuadroTexto"/>
              <p:cNvSpPr txBox="1"/>
              <p:nvPr/>
            </p:nvSpPr>
            <p:spPr>
              <a:xfrm>
                <a:off x="3861048" y="3595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grpSp>
          <p:nvGrpSpPr>
            <p:cNvPr id="10" name="9 Grupo"/>
            <p:cNvGrpSpPr/>
            <p:nvPr/>
          </p:nvGrpSpPr>
          <p:grpSpPr>
            <a:xfrm>
              <a:off x="620688" y="386916"/>
              <a:ext cx="900100" cy="504056"/>
              <a:chOff x="5373216" y="539552"/>
              <a:chExt cx="900100" cy="504056"/>
            </a:xfrm>
          </p:grpSpPr>
          <p:sp>
            <p:nvSpPr>
              <p:cNvPr id="35" name="34 Elipse"/>
              <p:cNvSpPr/>
              <p:nvPr/>
            </p:nvSpPr>
            <p:spPr>
              <a:xfrm>
                <a:off x="5373216" y="647564"/>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6" name="35 Elipse"/>
              <p:cNvSpPr/>
              <p:nvPr/>
            </p:nvSpPr>
            <p:spPr>
              <a:xfrm>
                <a:off x="5769260" y="539552"/>
                <a:ext cx="504056" cy="504056"/>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7" name="36 CuadroTexto"/>
              <p:cNvSpPr txBox="1"/>
              <p:nvPr/>
            </p:nvSpPr>
            <p:spPr>
              <a:xfrm>
                <a:off x="5373216" y="647564"/>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38" name="37 CuadroTexto"/>
              <p:cNvSpPr txBox="1"/>
              <p:nvPr/>
            </p:nvSpPr>
            <p:spPr>
              <a:xfrm>
                <a:off x="5877272" y="647564"/>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grpSp>
          <p:nvGrpSpPr>
            <p:cNvPr id="11" name="10 Grupo"/>
            <p:cNvGrpSpPr/>
            <p:nvPr/>
          </p:nvGrpSpPr>
          <p:grpSpPr>
            <a:xfrm>
              <a:off x="3537012" y="1259632"/>
              <a:ext cx="1836204" cy="1080120"/>
              <a:chOff x="4653136" y="1068579"/>
              <a:chExt cx="1836204" cy="1080120"/>
            </a:xfrm>
          </p:grpSpPr>
          <p:sp>
            <p:nvSpPr>
              <p:cNvPr id="23" name="22 Elipse"/>
              <p:cNvSpPr/>
              <p:nvPr/>
            </p:nvSpPr>
            <p:spPr>
              <a:xfrm>
                <a:off x="6201308" y="1475656"/>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4" name="23 Elipse"/>
              <p:cNvSpPr/>
              <p:nvPr/>
            </p:nvSpPr>
            <p:spPr>
              <a:xfrm>
                <a:off x="5013176" y="1068579"/>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5" name="24 Elipse"/>
              <p:cNvSpPr/>
              <p:nvPr/>
            </p:nvSpPr>
            <p:spPr>
              <a:xfrm>
                <a:off x="5013176" y="1860667"/>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6" name="25 Elipse"/>
              <p:cNvSpPr/>
              <p:nvPr/>
            </p:nvSpPr>
            <p:spPr>
              <a:xfrm>
                <a:off x="4653136" y="1464623"/>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7" name="26 Elipse"/>
              <p:cNvSpPr/>
              <p:nvPr/>
            </p:nvSpPr>
            <p:spPr>
              <a:xfrm>
                <a:off x="5373216" y="1464623"/>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28" name="27 Conector recto"/>
              <p:cNvCxnSpPr>
                <a:endCxn id="23" idx="2"/>
              </p:cNvCxnSpPr>
              <p:nvPr/>
            </p:nvCxnSpPr>
            <p:spPr>
              <a:xfrm>
                <a:off x="5661248" y="1608639"/>
                <a:ext cx="540060" cy="11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25" idx="7"/>
                <a:endCxn id="27" idx="3"/>
              </p:cNvCxnSpPr>
              <p:nvPr/>
            </p:nvCxnSpPr>
            <p:spPr>
              <a:xfrm flipV="1">
                <a:off x="5259027" y="1710474"/>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26" idx="7"/>
                <a:endCxn id="24" idx="3"/>
              </p:cNvCxnSpPr>
              <p:nvPr/>
            </p:nvCxnSpPr>
            <p:spPr>
              <a:xfrm flipV="1">
                <a:off x="4898987" y="1314430"/>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26" idx="5"/>
                <a:endCxn id="25" idx="1"/>
              </p:cNvCxnSpPr>
              <p:nvPr/>
            </p:nvCxnSpPr>
            <p:spPr>
              <a:xfrm>
                <a:off x="4898987" y="1710474"/>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24" idx="5"/>
                <a:endCxn id="27" idx="1"/>
              </p:cNvCxnSpPr>
              <p:nvPr/>
            </p:nvCxnSpPr>
            <p:spPr>
              <a:xfrm>
                <a:off x="5259027" y="1314430"/>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4653136" y="147565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34" name="33 CuadroTexto"/>
              <p:cNvSpPr txBox="1"/>
              <p:nvPr/>
            </p:nvSpPr>
            <p:spPr>
              <a:xfrm>
                <a:off x="6201308" y="147565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sp>
          <p:nvSpPr>
            <p:cNvPr id="12" name="11 Rectángulo"/>
            <p:cNvSpPr/>
            <p:nvPr/>
          </p:nvSpPr>
          <p:spPr>
            <a:xfrm>
              <a:off x="368660" y="287524"/>
              <a:ext cx="1224136" cy="684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3" name="12 Rectángulo"/>
            <p:cNvSpPr/>
            <p:nvPr/>
          </p:nvSpPr>
          <p:spPr>
            <a:xfrm>
              <a:off x="332656" y="1151620"/>
              <a:ext cx="1332148"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4" name="13 Rectángulo"/>
            <p:cNvSpPr/>
            <p:nvPr/>
          </p:nvSpPr>
          <p:spPr>
            <a:xfrm>
              <a:off x="1916832" y="287524"/>
              <a:ext cx="1872208" cy="684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5" name="14 Rectángulo"/>
            <p:cNvSpPr/>
            <p:nvPr/>
          </p:nvSpPr>
          <p:spPr>
            <a:xfrm>
              <a:off x="3933056" y="287524"/>
              <a:ext cx="1620180" cy="684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6" name="15 Rectángulo"/>
            <p:cNvSpPr/>
            <p:nvPr/>
          </p:nvSpPr>
          <p:spPr>
            <a:xfrm>
              <a:off x="1736812" y="1151620"/>
              <a:ext cx="1656184"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7" name="16 Rectángulo"/>
            <p:cNvSpPr/>
            <p:nvPr/>
          </p:nvSpPr>
          <p:spPr>
            <a:xfrm>
              <a:off x="3465004" y="1151620"/>
              <a:ext cx="2052228"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8" name="17 CuadroTexto"/>
            <p:cNvSpPr txBox="1"/>
            <p:nvPr/>
          </p:nvSpPr>
          <p:spPr>
            <a:xfrm>
              <a:off x="1844824" y="75557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2</a:t>
              </a:r>
              <a:endParaRPr lang="es-ES" sz="1400" b="1" dirty="0">
                <a:latin typeface="Arial" pitchFamily="34" charset="0"/>
                <a:cs typeface="Arial" pitchFamily="34" charset="0"/>
              </a:endParaRPr>
            </a:p>
          </p:txBody>
        </p:sp>
        <p:sp>
          <p:nvSpPr>
            <p:cNvPr id="19" name="18 CuadroTexto"/>
            <p:cNvSpPr txBox="1"/>
            <p:nvPr/>
          </p:nvSpPr>
          <p:spPr>
            <a:xfrm>
              <a:off x="3861048" y="75557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3</a:t>
              </a:r>
              <a:endParaRPr lang="es-ES" sz="1400" b="1" dirty="0">
                <a:latin typeface="Arial" pitchFamily="34" charset="0"/>
                <a:cs typeface="Arial" pitchFamily="34" charset="0"/>
              </a:endParaRPr>
            </a:p>
          </p:txBody>
        </p:sp>
        <p:sp>
          <p:nvSpPr>
            <p:cNvPr id="20" name="19 CuadroTexto"/>
            <p:cNvSpPr txBox="1"/>
            <p:nvPr/>
          </p:nvSpPr>
          <p:spPr>
            <a:xfrm>
              <a:off x="260648" y="21597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4</a:t>
              </a:r>
              <a:endParaRPr lang="es-ES" sz="1400" b="1" dirty="0">
                <a:latin typeface="Arial" pitchFamily="34" charset="0"/>
                <a:cs typeface="Arial" pitchFamily="34" charset="0"/>
              </a:endParaRPr>
            </a:p>
          </p:txBody>
        </p:sp>
        <p:sp>
          <p:nvSpPr>
            <p:cNvPr id="21" name="20 CuadroTexto"/>
            <p:cNvSpPr txBox="1"/>
            <p:nvPr/>
          </p:nvSpPr>
          <p:spPr>
            <a:xfrm>
              <a:off x="1664804" y="21597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5</a:t>
              </a:r>
              <a:endParaRPr lang="es-ES" sz="1400" b="1" dirty="0">
                <a:latin typeface="Arial" pitchFamily="34" charset="0"/>
                <a:cs typeface="Arial" pitchFamily="34" charset="0"/>
              </a:endParaRPr>
            </a:p>
          </p:txBody>
        </p:sp>
        <p:sp>
          <p:nvSpPr>
            <p:cNvPr id="22" name="21 CuadroTexto"/>
            <p:cNvSpPr txBox="1"/>
            <p:nvPr/>
          </p:nvSpPr>
          <p:spPr>
            <a:xfrm>
              <a:off x="3392996" y="21597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6</a:t>
              </a:r>
              <a:endParaRPr lang="es-ES" sz="1400" b="1" dirty="0">
                <a:latin typeface="Arial" pitchFamily="34" charset="0"/>
                <a:cs typeface="Arial" pitchFamily="34" charset="0"/>
              </a:endParaRPr>
            </a:p>
          </p:txBody>
        </p:sp>
      </p:grpSp>
    </p:spTree>
    <p:extLst>
      <p:ext uri="{BB962C8B-B14F-4D97-AF65-F5344CB8AC3E}">
        <p14:creationId xmlns:p14="http://schemas.microsoft.com/office/powerpoint/2010/main" val="210179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01478" y="1554161"/>
            <a:ext cx="7790121" cy="3754439"/>
          </a:xfrm>
        </p:spPr>
        <p:txBody>
          <a:bodyPr vert="horz" lIns="91440" tIns="45720" rIns="91440" bIns="45720" rtlCol="0">
            <a:noAutofit/>
          </a:bodyPr>
          <a:lstStyle/>
          <a:p>
            <a:pPr marL="0" indent="0">
              <a:spcBef>
                <a:spcPts val="1800"/>
              </a:spcBef>
              <a:buNone/>
            </a:pPr>
            <a:r>
              <a:rPr lang="en-GB" sz="1600" b="1" dirty="0" smtClean="0">
                <a:solidFill>
                  <a:schemeClr val="accent6">
                    <a:lumMod val="75000"/>
                  </a:schemeClr>
                </a:solidFill>
                <a:latin typeface="Vijaya" pitchFamily="34" charset="0"/>
                <a:cs typeface="Vijaya" pitchFamily="34" charset="0"/>
              </a:rPr>
              <a:t>7.1. </a:t>
            </a:r>
            <a:r>
              <a:rPr lang="en-US" sz="1600" b="1" dirty="0">
                <a:solidFill>
                  <a:schemeClr val="accent6">
                    <a:lumMod val="75000"/>
                  </a:schemeClr>
                </a:solidFill>
                <a:latin typeface="Vijaya" pitchFamily="34" charset="0"/>
                <a:cs typeface="Vijaya" pitchFamily="34" charset="0"/>
              </a:rPr>
              <a:t>General </a:t>
            </a:r>
            <a:r>
              <a:rPr lang="en-US" sz="1600" b="1" dirty="0">
                <a:solidFill>
                  <a:schemeClr val="accent6">
                    <a:lumMod val="75000"/>
                  </a:schemeClr>
                </a:solidFill>
                <a:latin typeface="Vijaya" pitchFamily="34" charset="0"/>
                <a:cs typeface="Vijaya" pitchFamily="34" charset="0"/>
              </a:rPr>
              <a:t>assessment criteria </a:t>
            </a:r>
            <a:r>
              <a:rPr lang="en-GB" sz="1600" b="1" dirty="0" smtClean="0">
                <a:solidFill>
                  <a:schemeClr val="accent6">
                    <a:lumMod val="75000"/>
                  </a:schemeClr>
                </a:solidFill>
                <a:latin typeface="Vijaya" pitchFamily="34" charset="0"/>
                <a:cs typeface="Vijaya" pitchFamily="34" charset="0"/>
              </a:rPr>
              <a:t>:</a:t>
            </a:r>
          </a:p>
          <a:p>
            <a:pPr marL="0" indent="0">
              <a:spcBef>
                <a:spcPts val="1800"/>
              </a:spcBef>
              <a:buNone/>
            </a:pPr>
            <a:endParaRPr lang="en-GB" sz="900" b="1" dirty="0" smtClean="0">
              <a:solidFill>
                <a:schemeClr val="accent6">
                  <a:lumMod val="75000"/>
                </a:schemeClr>
              </a:solidFill>
              <a:latin typeface="Vijaya" pitchFamily="34" charset="0"/>
              <a:cs typeface="Vijaya" pitchFamily="34" charset="0"/>
            </a:endParaRPr>
          </a:p>
          <a:p>
            <a:pPr marL="0" indent="0">
              <a:spcBef>
                <a:spcPts val="1800"/>
              </a:spcBef>
              <a:buNone/>
            </a:pPr>
            <a:r>
              <a:rPr lang="en-GB" sz="1600" b="1" dirty="0" smtClean="0">
                <a:solidFill>
                  <a:schemeClr val="accent6">
                    <a:lumMod val="75000"/>
                  </a:schemeClr>
                </a:solidFill>
                <a:latin typeface="Vijaya" pitchFamily="34" charset="0"/>
                <a:cs typeface="Vijaya" pitchFamily="34" charset="0"/>
              </a:rPr>
              <a:t>Valuation </a:t>
            </a:r>
            <a:r>
              <a:rPr lang="en-GB" sz="1600" b="1" dirty="0">
                <a:solidFill>
                  <a:schemeClr val="accent6">
                    <a:lumMod val="75000"/>
                  </a:schemeClr>
                </a:solidFill>
                <a:latin typeface="Vijaya" pitchFamily="34" charset="0"/>
                <a:cs typeface="Vijaya" pitchFamily="34" charset="0"/>
              </a:rPr>
              <a:t>of Nature in Conservation and Restoration</a:t>
            </a:r>
            <a:r>
              <a:rPr lang="en-GB" sz="1600" dirty="0">
                <a:solidFill>
                  <a:schemeClr val="accent6">
                    <a:lumMod val="75000"/>
                  </a:schemeClr>
                </a:solidFill>
                <a:latin typeface="Vijaya" pitchFamily="34" charset="0"/>
                <a:cs typeface="Vijaya" pitchFamily="34" charset="0"/>
              </a:rPr>
              <a:t>: </a:t>
            </a:r>
            <a:endParaRPr lang="en-GB" sz="1600" dirty="0" smtClean="0">
              <a:solidFill>
                <a:schemeClr val="accent6">
                  <a:lumMod val="75000"/>
                </a:schemeClr>
              </a:solidFill>
              <a:latin typeface="Vijaya" pitchFamily="34" charset="0"/>
              <a:cs typeface="Vijaya" pitchFamily="34" charset="0"/>
            </a:endParaRPr>
          </a:p>
          <a:p>
            <a:pPr marL="0" indent="0">
              <a:spcBef>
                <a:spcPts val="1800"/>
              </a:spcBef>
              <a:buNone/>
            </a:pPr>
            <a:r>
              <a:rPr lang="en-GB" sz="1200" dirty="0" smtClean="0">
                <a:solidFill>
                  <a:schemeClr val="accent6">
                    <a:lumMod val="75000"/>
                  </a:schemeClr>
                </a:solidFill>
                <a:latin typeface="Vijaya" pitchFamily="34" charset="0"/>
                <a:cs typeface="Vijaya" pitchFamily="34" charset="0"/>
                <a:hlinkClick r:id="rId2"/>
              </a:rPr>
              <a:t>http</a:t>
            </a:r>
            <a:r>
              <a:rPr lang="en-GB" sz="1200" dirty="0">
                <a:solidFill>
                  <a:schemeClr val="accent6">
                    <a:lumMod val="75000"/>
                  </a:schemeClr>
                </a:solidFill>
                <a:latin typeface="Vijaya" pitchFamily="34" charset="0"/>
                <a:cs typeface="Vijaya" pitchFamily="34" charset="0"/>
                <a:hlinkClick r:id="rId2"/>
              </a:rPr>
              <a:t>://www.webpages.uidaho.edu/css385/Readings/SWART%20nature%20valuation.pdf</a:t>
            </a:r>
            <a:endParaRPr lang="en-GB" sz="1200" dirty="0">
              <a:solidFill>
                <a:schemeClr val="accent6">
                  <a:lumMod val="75000"/>
                </a:schemeClr>
              </a:solidFill>
              <a:latin typeface="Vijaya" pitchFamily="34" charset="0"/>
              <a:cs typeface="Vijaya" pitchFamily="34" charset="0"/>
            </a:endParaRPr>
          </a:p>
          <a:p>
            <a:pPr marL="0" indent="0">
              <a:spcBef>
                <a:spcPts val="1800"/>
              </a:spcBef>
              <a:buNone/>
            </a:pPr>
            <a:r>
              <a:rPr lang="en-GB" sz="1600" dirty="0">
                <a:solidFill>
                  <a:schemeClr val="accent6">
                    <a:lumMod val="75000"/>
                  </a:schemeClr>
                </a:solidFill>
                <a:latin typeface="Vijaya" pitchFamily="34" charset="0"/>
                <a:cs typeface="Vijaya" pitchFamily="34" charset="0"/>
              </a:rPr>
              <a:t>What is true, what is right and what is beautiful? </a:t>
            </a:r>
            <a:r>
              <a:rPr lang="en-GB" sz="1600" u="sng" dirty="0">
                <a:solidFill>
                  <a:schemeClr val="accent6">
                    <a:lumMod val="75000"/>
                  </a:schemeClr>
                </a:solidFill>
                <a:latin typeface="Vijaya" pitchFamily="34" charset="0"/>
                <a:cs typeface="Vijaya" pitchFamily="34" charset="0"/>
              </a:rPr>
              <a:t>Philosophy</a:t>
            </a:r>
            <a:r>
              <a:rPr lang="en-GB" sz="1600" dirty="0">
                <a:solidFill>
                  <a:schemeClr val="accent6">
                    <a:lumMod val="75000"/>
                  </a:schemeClr>
                </a:solidFill>
                <a:latin typeface="Vijaya" pitchFamily="34" charset="0"/>
                <a:cs typeface="Vijaya" pitchFamily="34" charset="0"/>
              </a:rPr>
              <a:t>, </a:t>
            </a:r>
            <a:r>
              <a:rPr lang="en-GB" sz="1600" u="sng" dirty="0">
                <a:solidFill>
                  <a:schemeClr val="accent6">
                    <a:lumMod val="75000"/>
                  </a:schemeClr>
                </a:solidFill>
                <a:latin typeface="Vijaya" pitchFamily="34" charset="0"/>
                <a:cs typeface="Vijaya" pitchFamily="34" charset="0"/>
              </a:rPr>
              <a:t>ethic</a:t>
            </a:r>
            <a:r>
              <a:rPr lang="en-GB" sz="1600" dirty="0">
                <a:solidFill>
                  <a:schemeClr val="accent6">
                    <a:lumMod val="75000"/>
                  </a:schemeClr>
                </a:solidFill>
                <a:latin typeface="Vijaya" pitchFamily="34" charset="0"/>
                <a:cs typeface="Vijaya" pitchFamily="34" charset="0"/>
              </a:rPr>
              <a:t> and </a:t>
            </a:r>
            <a:r>
              <a:rPr lang="en-GB" sz="1600" u="sng" dirty="0">
                <a:solidFill>
                  <a:schemeClr val="accent6">
                    <a:lumMod val="75000"/>
                  </a:schemeClr>
                </a:solidFill>
                <a:latin typeface="Vijaya" pitchFamily="34" charset="0"/>
                <a:cs typeface="Vijaya" pitchFamily="34" charset="0"/>
              </a:rPr>
              <a:t>aesthetic</a:t>
            </a:r>
            <a:r>
              <a:rPr lang="en-GB" sz="1600" dirty="0" smtClean="0">
                <a:solidFill>
                  <a:schemeClr val="accent6">
                    <a:lumMod val="75000"/>
                  </a:schemeClr>
                </a:solidFill>
                <a:latin typeface="Vijaya" pitchFamily="34" charset="0"/>
                <a:cs typeface="Vijaya" pitchFamily="34" charset="0"/>
              </a:rPr>
              <a:t>.</a:t>
            </a:r>
          </a:p>
          <a:p>
            <a:pPr marL="0" indent="0">
              <a:spcBef>
                <a:spcPts val="1800"/>
              </a:spcBef>
              <a:buNone/>
            </a:pPr>
            <a:endParaRPr lang="en-GB" sz="1600" dirty="0">
              <a:solidFill>
                <a:schemeClr val="accent6">
                  <a:lumMod val="75000"/>
                </a:schemeClr>
              </a:solidFill>
              <a:latin typeface="Vijaya" pitchFamily="34" charset="0"/>
              <a:cs typeface="Vijaya" pitchFamily="34" charset="0"/>
            </a:endParaRPr>
          </a:p>
          <a:p>
            <a:pPr marL="0" indent="0">
              <a:spcBef>
                <a:spcPts val="1800"/>
              </a:spcBef>
              <a:buNone/>
            </a:pPr>
            <a:r>
              <a:rPr lang="en-GB" sz="1600" u="sng" dirty="0" smtClean="0">
                <a:solidFill>
                  <a:schemeClr val="accent6">
                    <a:lumMod val="75000"/>
                  </a:schemeClr>
                </a:solidFill>
                <a:latin typeface="Vijaya" pitchFamily="34" charset="0"/>
                <a:cs typeface="Vijaya" pitchFamily="34" charset="0"/>
              </a:rPr>
              <a:t>Ecological</a:t>
            </a:r>
            <a:r>
              <a:rPr lang="en-GB" sz="1600" dirty="0" smtClean="0">
                <a:solidFill>
                  <a:schemeClr val="accent6">
                    <a:lumMod val="75000"/>
                  </a:schemeClr>
                </a:solidFill>
                <a:latin typeface="Vijaya" pitchFamily="34" charset="0"/>
                <a:cs typeface="Vijaya" pitchFamily="34" charset="0"/>
              </a:rPr>
              <a:t> </a:t>
            </a:r>
            <a:r>
              <a:rPr lang="en-GB" sz="1600" dirty="0">
                <a:solidFill>
                  <a:schemeClr val="accent6">
                    <a:lumMod val="75000"/>
                  </a:schemeClr>
                </a:solidFill>
                <a:latin typeface="Vijaya" pitchFamily="34" charset="0"/>
                <a:cs typeface="Vijaya" pitchFamily="34" charset="0"/>
              </a:rPr>
              <a:t>Perspective, </a:t>
            </a:r>
            <a:r>
              <a:rPr lang="en-GB" sz="1600" u="sng" dirty="0">
                <a:solidFill>
                  <a:schemeClr val="accent6">
                    <a:lumMod val="75000"/>
                  </a:schemeClr>
                </a:solidFill>
                <a:latin typeface="Vijaya" pitchFamily="34" charset="0"/>
                <a:cs typeface="Vijaya" pitchFamily="34" charset="0"/>
              </a:rPr>
              <a:t>Ethical</a:t>
            </a:r>
            <a:r>
              <a:rPr lang="en-GB" sz="1600" dirty="0">
                <a:solidFill>
                  <a:schemeClr val="accent6">
                    <a:lumMod val="75000"/>
                  </a:schemeClr>
                </a:solidFill>
                <a:latin typeface="Vijaya" pitchFamily="34" charset="0"/>
                <a:cs typeface="Vijaya" pitchFamily="34" charset="0"/>
              </a:rPr>
              <a:t> Perspective, </a:t>
            </a:r>
            <a:r>
              <a:rPr lang="en-GB" sz="1600" u="sng" dirty="0">
                <a:solidFill>
                  <a:schemeClr val="accent6">
                    <a:lumMod val="75000"/>
                  </a:schemeClr>
                </a:solidFill>
                <a:latin typeface="Vijaya" pitchFamily="34" charset="0"/>
                <a:cs typeface="Vijaya" pitchFamily="34" charset="0"/>
              </a:rPr>
              <a:t>Aesthetic</a:t>
            </a:r>
            <a:r>
              <a:rPr lang="en-GB" sz="1600" dirty="0">
                <a:solidFill>
                  <a:schemeClr val="accent6">
                    <a:lumMod val="75000"/>
                  </a:schemeClr>
                </a:solidFill>
                <a:latin typeface="Vijaya" pitchFamily="34" charset="0"/>
                <a:cs typeface="Vijaya" pitchFamily="34" charset="0"/>
              </a:rPr>
              <a:t> Perspective.</a:t>
            </a:r>
          </a:p>
          <a:p>
            <a:pPr marL="0" indent="0">
              <a:spcBef>
                <a:spcPts val="1800"/>
              </a:spcBef>
              <a:buNone/>
            </a:pPr>
            <a:r>
              <a:rPr lang="en-GB" sz="1600" dirty="0">
                <a:solidFill>
                  <a:schemeClr val="accent6">
                    <a:lumMod val="75000"/>
                  </a:schemeClr>
                </a:solidFill>
                <a:latin typeface="Vijaya" pitchFamily="34" charset="0"/>
                <a:cs typeface="Vijaya" pitchFamily="34" charset="0"/>
              </a:rPr>
              <a:t>Valuation Approaches: </a:t>
            </a:r>
            <a:r>
              <a:rPr lang="en-GB" sz="1600" u="sng" dirty="0">
                <a:solidFill>
                  <a:schemeClr val="accent6">
                    <a:lumMod val="75000"/>
                  </a:schemeClr>
                </a:solidFill>
                <a:latin typeface="Vijaya" pitchFamily="34" charset="0"/>
                <a:cs typeface="Vijaya" pitchFamily="34" charset="0"/>
              </a:rPr>
              <a:t>Wilderness</a:t>
            </a:r>
            <a:r>
              <a:rPr lang="en-GB" sz="1600" dirty="0">
                <a:solidFill>
                  <a:schemeClr val="accent6">
                    <a:lumMod val="75000"/>
                  </a:schemeClr>
                </a:solidFill>
                <a:latin typeface="Vijaya" pitchFamily="34" charset="0"/>
                <a:cs typeface="Vijaya" pitchFamily="34" charset="0"/>
              </a:rPr>
              <a:t> (typical in Ecological perspective), </a:t>
            </a:r>
            <a:r>
              <a:rPr lang="en-GB" sz="1600" u="sng" dirty="0">
                <a:solidFill>
                  <a:schemeClr val="accent6">
                    <a:lumMod val="75000"/>
                  </a:schemeClr>
                </a:solidFill>
                <a:latin typeface="Vijaya" pitchFamily="34" charset="0"/>
                <a:cs typeface="Vijaya" pitchFamily="34" charset="0"/>
              </a:rPr>
              <a:t>Arcadian</a:t>
            </a:r>
            <a:r>
              <a:rPr lang="en-GB" sz="1600" dirty="0">
                <a:solidFill>
                  <a:schemeClr val="accent6">
                    <a:lumMod val="75000"/>
                  </a:schemeClr>
                </a:solidFill>
                <a:latin typeface="Vijaya" pitchFamily="34" charset="0"/>
                <a:cs typeface="Vijaya" pitchFamily="34" charset="0"/>
              </a:rPr>
              <a:t> (</a:t>
            </a:r>
            <a:r>
              <a:rPr lang="en-GB" sz="1600" i="1" dirty="0" err="1">
                <a:solidFill>
                  <a:schemeClr val="accent6">
                    <a:lumMod val="75000"/>
                  </a:schemeClr>
                </a:solidFill>
                <a:latin typeface="Vijaya" pitchFamily="34" charset="0"/>
                <a:cs typeface="Vijaya" pitchFamily="34" charset="0"/>
              </a:rPr>
              <a:t>dehesas</a:t>
            </a:r>
            <a:r>
              <a:rPr lang="en-GB" sz="1600" dirty="0">
                <a:solidFill>
                  <a:schemeClr val="accent6">
                    <a:lumMod val="75000"/>
                  </a:schemeClr>
                </a:solidFill>
                <a:latin typeface="Vijaya" pitchFamily="34" charset="0"/>
                <a:cs typeface="Vijaya" pitchFamily="34" charset="0"/>
              </a:rPr>
              <a:t>), </a:t>
            </a:r>
            <a:r>
              <a:rPr lang="en-GB" sz="1600" u="sng" dirty="0">
                <a:solidFill>
                  <a:schemeClr val="accent6">
                    <a:lumMod val="75000"/>
                  </a:schemeClr>
                </a:solidFill>
                <a:latin typeface="Vijaya" pitchFamily="34" charset="0"/>
                <a:cs typeface="Vijaya" pitchFamily="34" charset="0"/>
              </a:rPr>
              <a:t>Functional</a:t>
            </a:r>
            <a:r>
              <a:rPr lang="en-GB" sz="1600" dirty="0">
                <a:solidFill>
                  <a:schemeClr val="accent6">
                    <a:lumMod val="75000"/>
                  </a:schemeClr>
                </a:solidFill>
                <a:latin typeface="Vijaya" pitchFamily="34" charset="0"/>
                <a:cs typeface="Vijaya" pitchFamily="34" charset="0"/>
              </a:rPr>
              <a:t> (traditional crops, livestock races, etc. Anthropocentric!) </a:t>
            </a:r>
          </a:p>
          <a:p>
            <a:pPr marL="285750" indent="-285750">
              <a:spcBef>
                <a:spcPts val="1800"/>
              </a:spcBef>
              <a:buFont typeface="Wingdings" panose="05000000000000000000" pitchFamily="2" charset="2"/>
              <a:buChar char="ü"/>
            </a:pPr>
            <a:endParaRPr lang="en-GB" sz="16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600" dirty="0" smtClean="0">
              <a:solidFill>
                <a:schemeClr val="accent6">
                  <a:lumMod val="75000"/>
                </a:schemeClr>
              </a:solidFill>
              <a:latin typeface="Vijaya" pitchFamily="34" charset="0"/>
              <a:cs typeface="Vijaya" pitchFamily="34" charset="0"/>
            </a:endParaRPr>
          </a:p>
        </p:txBody>
      </p:sp>
      <p:sp>
        <p:nvSpPr>
          <p:cNvPr id="5"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734106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7"/>
            <a:ext cx="7790121" cy="5104091"/>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Naturalistic</a:t>
            </a:r>
            <a:r>
              <a:rPr lang="en-GB" sz="1600" dirty="0" smtClean="0">
                <a:solidFill>
                  <a:schemeClr val="accent6">
                    <a:lumMod val="75000"/>
                  </a:schemeClr>
                </a:solidFill>
                <a:latin typeface="Vijaya" pitchFamily="34" charset="0"/>
                <a:cs typeface="Vijaya" pitchFamily="34" charset="0"/>
              </a:rPr>
              <a:t> and </a:t>
            </a:r>
            <a:r>
              <a:rPr lang="en-GB" sz="1600" u="sng" dirty="0" smtClean="0">
                <a:solidFill>
                  <a:schemeClr val="accent6">
                    <a:lumMod val="75000"/>
                  </a:schemeClr>
                </a:solidFill>
                <a:latin typeface="Vijaya" pitchFamily="34" charset="0"/>
                <a:cs typeface="Vijaya" pitchFamily="34" charset="0"/>
              </a:rPr>
              <a:t>outdoor recreation </a:t>
            </a:r>
            <a:r>
              <a:rPr lang="en-GB" sz="1600" dirty="0" smtClean="0">
                <a:solidFill>
                  <a:schemeClr val="accent6">
                    <a:lumMod val="75000"/>
                  </a:schemeClr>
                </a:solidFill>
                <a:latin typeface="Vijaya" pitchFamily="34" charset="0"/>
                <a:cs typeface="Vijaya" pitchFamily="34" charset="0"/>
              </a:rPr>
              <a:t>values that relate to enjoyment from direct contact with </a:t>
            </a:r>
            <a:r>
              <a:rPr lang="en-GB" sz="1600" u="sng" dirty="0" smtClean="0">
                <a:solidFill>
                  <a:schemeClr val="accent6">
                    <a:lumMod val="75000"/>
                  </a:schemeClr>
                </a:solidFill>
                <a:latin typeface="Vijaya" pitchFamily="34" charset="0"/>
                <a:cs typeface="Vijaya" pitchFamily="34" charset="0"/>
              </a:rPr>
              <a:t>wildlife</a:t>
            </a:r>
            <a:r>
              <a:rPr lang="en-GB" sz="16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r>
              <a:rPr lang="en-GB" sz="1600" dirty="0" smtClean="0">
                <a:solidFill>
                  <a:schemeClr val="accent6">
                    <a:lumMod val="75000"/>
                  </a:schemeClr>
                </a:solidFill>
                <a:latin typeface="Vijaya" pitchFamily="34" charset="0"/>
                <a:cs typeface="Vijaya" pitchFamily="34" charset="0"/>
              </a:rPr>
              <a:t>Ecological values associated with the </a:t>
            </a:r>
            <a:r>
              <a:rPr lang="en-GB" sz="1600" u="sng" dirty="0" smtClean="0">
                <a:solidFill>
                  <a:schemeClr val="accent6">
                    <a:lumMod val="75000"/>
                  </a:schemeClr>
                </a:solidFill>
                <a:latin typeface="Vijaya" pitchFamily="34" charset="0"/>
                <a:cs typeface="Vijaya" pitchFamily="34" charset="0"/>
              </a:rPr>
              <a:t>importance</a:t>
            </a:r>
            <a:r>
              <a:rPr lang="en-GB" sz="1600" dirty="0" smtClean="0">
                <a:solidFill>
                  <a:schemeClr val="accent6">
                    <a:lumMod val="75000"/>
                  </a:schemeClr>
                </a:solidFill>
                <a:latin typeface="Vijaya" pitchFamily="34" charset="0"/>
                <a:cs typeface="Vijaya" pitchFamily="34" charset="0"/>
              </a:rPr>
              <a:t> of a species to other flora and fauna and to the maintenance of </a:t>
            </a:r>
            <a:r>
              <a:rPr lang="en-GB" sz="1600" u="sng" dirty="0" smtClean="0">
                <a:solidFill>
                  <a:schemeClr val="accent6">
                    <a:lumMod val="75000"/>
                  </a:schemeClr>
                </a:solidFill>
                <a:latin typeface="Vijaya" pitchFamily="34" charset="0"/>
                <a:cs typeface="Vijaya" pitchFamily="34" charset="0"/>
              </a:rPr>
              <a:t>ecosystem processes</a:t>
            </a:r>
            <a:r>
              <a:rPr lang="en-GB" sz="16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Moral</a:t>
            </a:r>
            <a:r>
              <a:rPr lang="en-GB" sz="1600" dirty="0" smtClean="0">
                <a:solidFill>
                  <a:schemeClr val="accent6">
                    <a:lumMod val="75000"/>
                  </a:schemeClr>
                </a:solidFill>
                <a:latin typeface="Vijaya" pitchFamily="34" charset="0"/>
                <a:cs typeface="Vijaya" pitchFamily="34" charset="0"/>
              </a:rPr>
              <a:t> or </a:t>
            </a:r>
            <a:r>
              <a:rPr lang="en-GB" sz="1600" u="sng" dirty="0" smtClean="0">
                <a:solidFill>
                  <a:schemeClr val="accent6">
                    <a:lumMod val="75000"/>
                  </a:schemeClr>
                </a:solidFill>
                <a:latin typeface="Vijaya" pitchFamily="34" charset="0"/>
                <a:cs typeface="Vijaya" pitchFamily="34" charset="0"/>
              </a:rPr>
              <a:t>existential</a:t>
            </a:r>
            <a:r>
              <a:rPr lang="en-GB" sz="1600" dirty="0" smtClean="0">
                <a:solidFill>
                  <a:schemeClr val="accent6">
                    <a:lumMod val="75000"/>
                  </a:schemeClr>
                </a:solidFill>
                <a:latin typeface="Vijaya" pitchFamily="34" charset="0"/>
                <a:cs typeface="Vijaya" pitchFamily="34" charset="0"/>
              </a:rPr>
              <a:t> values associated with inherent rights or spiritual importance of species.</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Scientific values</a:t>
            </a:r>
            <a:r>
              <a:rPr lang="en-GB" sz="1600" dirty="0" smtClean="0">
                <a:solidFill>
                  <a:schemeClr val="accent6">
                    <a:lumMod val="75000"/>
                  </a:schemeClr>
                </a:solidFill>
                <a:latin typeface="Vijaya" pitchFamily="34" charset="0"/>
                <a:cs typeface="Vijaya" pitchFamily="34" charset="0"/>
              </a:rPr>
              <a:t>: actual o potential values associated with a species’ contribution to enhancing human knowledge and understanding of the natural world.</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Aesthetic</a:t>
            </a:r>
            <a:r>
              <a:rPr lang="en-GB" sz="1600" dirty="0" smtClean="0">
                <a:solidFill>
                  <a:schemeClr val="accent6">
                    <a:lumMod val="75000"/>
                  </a:schemeClr>
                </a:solidFill>
                <a:latin typeface="Vijaya" pitchFamily="34" charset="0"/>
                <a:cs typeface="Vijaya" pitchFamily="34" charset="0"/>
              </a:rPr>
              <a:t> values associated with a species’ possession of beauty or other qualities admired by humans.</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Utilitarian</a:t>
            </a:r>
            <a:r>
              <a:rPr lang="en-GB" sz="1600" dirty="0" smtClean="0">
                <a:solidFill>
                  <a:schemeClr val="accent6">
                    <a:lumMod val="75000"/>
                  </a:schemeClr>
                </a:solidFill>
                <a:latin typeface="Vijaya" pitchFamily="34" charset="0"/>
                <a:cs typeface="Vijaya" pitchFamily="34" charset="0"/>
              </a:rPr>
              <a:t> values associated with species as sources of material benefit or use.</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Cultural</a:t>
            </a:r>
            <a:r>
              <a:rPr lang="en-GB" sz="1600" dirty="0" smtClean="0">
                <a:solidFill>
                  <a:schemeClr val="accent6">
                    <a:lumMod val="75000"/>
                  </a:schemeClr>
                </a:solidFill>
                <a:latin typeface="Vijaya" pitchFamily="34" charset="0"/>
                <a:cs typeface="Vijaya" pitchFamily="34" charset="0"/>
              </a:rPr>
              <a:t>, </a:t>
            </a:r>
            <a:r>
              <a:rPr lang="en-GB" sz="1600" u="sng" dirty="0" smtClean="0">
                <a:solidFill>
                  <a:schemeClr val="accent6">
                    <a:lumMod val="75000"/>
                  </a:schemeClr>
                </a:solidFill>
                <a:latin typeface="Vijaya" pitchFamily="34" charset="0"/>
                <a:cs typeface="Vijaya" pitchFamily="34" charset="0"/>
              </a:rPr>
              <a:t>symbolic</a:t>
            </a:r>
            <a:r>
              <a:rPr lang="en-GB" sz="1600" dirty="0" smtClean="0">
                <a:solidFill>
                  <a:schemeClr val="accent6">
                    <a:lumMod val="75000"/>
                  </a:schemeClr>
                </a:solidFill>
                <a:latin typeface="Vijaya" pitchFamily="34" charset="0"/>
                <a:cs typeface="Vijaya" pitchFamily="34" charset="0"/>
              </a:rPr>
              <a:t>, or </a:t>
            </a:r>
            <a:r>
              <a:rPr lang="en-GB" sz="1600" u="sng" dirty="0" smtClean="0">
                <a:solidFill>
                  <a:schemeClr val="accent6">
                    <a:lumMod val="75000"/>
                  </a:schemeClr>
                </a:solidFill>
                <a:latin typeface="Vijaya" pitchFamily="34" charset="0"/>
                <a:cs typeface="Vijaya" pitchFamily="34" charset="0"/>
              </a:rPr>
              <a:t>historical</a:t>
            </a:r>
            <a:r>
              <a:rPr lang="en-GB" sz="1600" dirty="0" smtClean="0">
                <a:solidFill>
                  <a:schemeClr val="accent6">
                    <a:lumMod val="75000"/>
                  </a:schemeClr>
                </a:solidFill>
                <a:latin typeface="Vijaya" pitchFamily="34" charset="0"/>
                <a:cs typeface="Vijaya" pitchFamily="34" charset="0"/>
              </a:rPr>
              <a:t> values associated with strong personal or cultural attachments of human cultural groups to a species, especially associated with symbolic meanings and identification between the species and humans.</a:t>
            </a:r>
            <a:endParaRPr lang="en-GB"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42030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7"/>
            <a:ext cx="7790121" cy="5104091"/>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Naturalistic</a:t>
            </a:r>
            <a:r>
              <a:rPr lang="en-GB" sz="1600" dirty="0" smtClean="0">
                <a:solidFill>
                  <a:schemeClr val="accent6">
                    <a:lumMod val="75000"/>
                  </a:schemeClr>
                </a:solidFill>
                <a:latin typeface="Vijaya" pitchFamily="34" charset="0"/>
                <a:cs typeface="Vijaya" pitchFamily="34" charset="0"/>
              </a:rPr>
              <a:t> and </a:t>
            </a:r>
            <a:r>
              <a:rPr lang="en-GB" sz="1600" u="sng" dirty="0" smtClean="0">
                <a:solidFill>
                  <a:schemeClr val="accent6">
                    <a:lumMod val="75000"/>
                  </a:schemeClr>
                </a:solidFill>
                <a:latin typeface="Vijaya" pitchFamily="34" charset="0"/>
                <a:cs typeface="Vijaya" pitchFamily="34" charset="0"/>
              </a:rPr>
              <a:t>outdoor recreation </a:t>
            </a:r>
            <a:r>
              <a:rPr lang="en-GB" sz="1600" dirty="0" smtClean="0">
                <a:solidFill>
                  <a:schemeClr val="accent6">
                    <a:lumMod val="75000"/>
                  </a:schemeClr>
                </a:solidFill>
                <a:latin typeface="Vijaya" pitchFamily="34" charset="0"/>
                <a:cs typeface="Vijaya" pitchFamily="34" charset="0"/>
              </a:rPr>
              <a:t>values that relate to enjoyment from direct contact with wildlife.</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288" y="2610034"/>
            <a:ext cx="4768689" cy="2938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9389" y="3288716"/>
            <a:ext cx="5577057" cy="3436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5 CuadroTexto"/>
          <p:cNvSpPr txBox="1"/>
          <p:nvPr/>
        </p:nvSpPr>
        <p:spPr>
          <a:xfrm>
            <a:off x="5370990" y="2805344"/>
            <a:ext cx="3195961" cy="369332"/>
          </a:xfrm>
          <a:prstGeom prst="rect">
            <a:avLst/>
          </a:prstGeom>
          <a:noFill/>
        </p:spPr>
        <p:txBody>
          <a:bodyPr wrap="square" rtlCol="0">
            <a:spAutoFit/>
          </a:bodyPr>
          <a:lstStyle/>
          <a:p>
            <a:r>
              <a:rPr lang="es-ES" dirty="0" smtClean="0"/>
              <a:t>Parque </a:t>
            </a:r>
            <a:r>
              <a:rPr lang="es-ES" dirty="0" err="1" smtClean="0"/>
              <a:t>Moret</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8"/>
            <a:ext cx="7790121" cy="186374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Ecological values </a:t>
            </a:r>
            <a:r>
              <a:rPr lang="en-GB" sz="1600" dirty="0" smtClean="0">
                <a:solidFill>
                  <a:schemeClr val="accent6">
                    <a:lumMod val="75000"/>
                  </a:schemeClr>
                </a:solidFill>
                <a:latin typeface="Vijaya" pitchFamily="34" charset="0"/>
                <a:cs typeface="Vijaya" pitchFamily="34" charset="0"/>
              </a:rPr>
              <a:t>associated with the importance of a species to other flora and fauna and to the maintenance of </a:t>
            </a:r>
            <a:r>
              <a:rPr lang="en-GB" sz="1600" u="sng" dirty="0" smtClean="0">
                <a:solidFill>
                  <a:schemeClr val="accent6">
                    <a:lumMod val="75000"/>
                  </a:schemeClr>
                </a:solidFill>
                <a:latin typeface="Vijaya" pitchFamily="34" charset="0"/>
                <a:cs typeface="Vijaya" pitchFamily="34" charset="0"/>
              </a:rPr>
              <a:t>ecosystem processes</a:t>
            </a:r>
            <a:r>
              <a:rPr lang="en-GB" sz="1600"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2050" name="Picture 2" descr="http://imagens5.publico.pt/imagens.aspx/715015?tp=UH&amp;db=IMAGE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604" y="2931393"/>
            <a:ext cx="4478568" cy="2998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AutoShape 4" descr="data:image/jpeg;base64,/9j/4AAQSkZJRgABAQAAAQABAAD/2wCEAAkGBxQTEhUUExMWFhQXGRsaGBgXFxwfIBweHBofHyAeIB0gHCggGx8lHh0aITEiJSkrLi4uGh8zODMsNygtLiwBCgoKDg0OGxAQGzQkICQsLCwtLCwsLCwsLCwsLCwsLCwsLCwsLCwsLCwsLCwsLCwsLCwsLCwsLCwsLCwsLCwsLP/AABEIAKAA8AMBIgACEQEDEQH/xAAbAAADAQEBAQEAAAAAAAAAAAADBAUGAgEHAP/EAD0QAAIBAwMCBAUCBAUDAwUAAAECEQADIQQSMQVBEyJRYQYycYGRI6EUQlKxFWLB4fBy0fEzQ1MHJDSS0v/EABkBAAMBAQEAAAAAAAAAAAAAAAECAwQABf/EACYRAAICAgICAgICAwAAAAAAAAABAhEDIRIxE0EEIlFhMnFCobH/2gAMAwEAAhEDEQA/AIerssWZhnNEW3vSTlqAvU4ISaoajSAEbCZrw7NjGbVt4GeBNdjTsJbueI5o+nu4g1wVJlp47UjbF7PbejIzP2mnGsK+0FQZx7ilbU5JpmzdUe5NSbkcTxfbTXxbLBludz29vemr1qIie/70LrWk32wwI3KZGKPo7m9RuMEV0laOsX1qbwQv71jdNfXcJw8kYrbtbO+JxUQ9EtW5fO/dz2GavhnxWwIY6SNtyTJJyZFam/cXbz2qdo7ixIIJg5iu3Qtkke1QyblY8gt5cAgQKJacbYiZoSapZCmuhd2zjANCiEj1b2YApl3JWgBoO4d66LT7UrFU2DFtjx3r0qRg/ivwEeacUN725qk0HyHt3jH70rsJEA8UUnOePeubVyJoh5JglGefxzVRbJvqf/lQT/1r/wBxS9nSzmm9LbZIZcMMj606/RSEq0yXetqwyJH4NQrtx9NeY7i9h5Mnm2fT0IrcdS04ZfGUACYuL/S3r9DWT6uwF7T22nw7hee48sRP5rRhm23GiqVdDukt7gHBJBpm9ehYnmpXQ5sG7abG2XUHHlnIHrGKdvAz5hGO/wC1SnD7UN/EGbQjArx7E85BoltJOPvRNBqLPi7bl+2kHiRP/mjFOtB7Id29b0+qCXl3i9bUqsxtYMR++KfvJFlWjz5KyZgEjj7VA0ug/ierwpZrVthcZjmFTPPpWr0un3bSY4gn68VpzxSSXuhaM5pNEoDSJbtTHR7T72Jn7iu94BMGY9qPYcAFvWlt+yLYdrbdyaDatsJniinU+1HsiRNI3QEwCo23GKatztwPNSeudmGKd6fciKV7VnNhk048M58xxUXTW2Vyjcg1V6gHCsVnIrLO9xbyM05XOaOONoKNPpFLcmhanWIqvuIxwpoGjvyI3d/TsaS6rYs+INxz2FCMbewoY0GpUqOQSDgCmNHJPJPpTNzTCypUsrnbg9hWVGrvC6Aqkr69uadR5HSZp/BgwPrRNU222TOaDZYj5hnj9qF4O4Sxj1pVRnbdhNJrNyROfSmLLk4n80vodCu6QZNMFQrQIB+tGST6FGHueXBGPahaYTJP8v8AqYrrTvkgig39VsJQd4/vWfiw0FYA9/8Ahr3+Fj1ri00/mmbY5kUrVHJM6HHtRbF2MEUg7GcUa64AjE/WqQQ6sZs6thc4ldsMv9Snn7ioPxULKazTk3f087QqhgBj5sc0c6/avkIIE7m524xGc1Kfp4OoF57gFspG3uD3bnGatjgoybb9GmCbKer1BF5H8MeErMC39QiD9oMVltfevfqIj71nDEjse2ZgrA+1Uup/EXhgW7SBVHaI7Zkk1nk0b3LTXcQgbdiIiMkfRgBV8OOvsy7foudJ6teUIA36qq91Sxwk4iP58A4pB9GNSbouXUe8YZbirAA4g4n7V+09jYLN9gCytg5IYEGV28gg5niu+kXRuKPBtloaPKTPf81WUlBNxDFfk23wfpF0ukutaG9WgM2NzkiJPoo7CpWv6fN3xUuFVkTbxt/5zVGx1IsFt4WJDATieB74zNcrazEcD+8Vic3ytkcneiJfvpOwDOcmvWOBAJinr2gkEnmefvTNiwogKREZJ5rlOJLTQhZtknIxHFPaazcMgYrizYbeT25FM32fmI+neg5iUCu6UggzRLWmMkzRXBx9f716l0TApOV9gbO7RJEcnvNS/iHQ+JbJAMjsKpanVWrQ87gMcR3qcepsqXHa0yomdzQJE9vWux8m9DRi2tE2zcDLbKDzd/ak73Srr7twDEGZ4/FE6DqVCvdLIEmPm9faqXUrly1bW4FXw3/n3rE/UsK0SuLopGLFFG+RJLCBHp9adFlsSOBX7ozAmYJLRwP2niq1tSxMK2BnEx+KnKbuhckW+kAt2hEkUvr7UjFPnT3CwAttmORHNI6y+6MFOnvMZwQhieOTSpN9ElhlfQPSA8jmpWpN1tQJBx6cVqLGj84VS27+bA8vtFI9T1aISqXGe92tKgP/AOx7Cng7einglfQjrNa1tcUA3w4BDAnvVPT9Oa4D4w2E9+QKiXbDafeRZJTs0gyB3gV0HF6G8Mi3ZvfmKpDUc8fQnn6e/tWb073GhkKQylgQc/8ASR61Q+G9Ur2/GO57uQFxgg9hzP1qWSFJsMMMhTr3xB4Vw2bdvdcImeyyO/0qZ1OxffaUYuvD7j3InAGYj61zqrzXtbfk/wDpiJHc9yfftXVrW+FprmqYkuS1vT2+wMwXYnuMQK3Qx1SiirhGIO1vcpZtAeEhA3DADfzHPzfjuaq3tXtttcSy1yzbIUkmC0k+YWzmCeW+kVktDoWcTduOqsoKupECezD0+lanpf8AEWg1m4ou2WtlNyjMHOMj2O6qZMcV2LGW6JLam1cu2711kCstwOgkMGVSQCOQpMDn61U1eqCaFFZwbly2++OAxUFJaJJ8pHPapfxF0Nrlw3MgsBxHmgBQ2DGYFFPR1gPcuKrFAHRfNLicx70HwaVBTrssLqFGmBtPLW7ttLRYBWFtjtZsDMtkzmKU6TbCPc3MGtKxRWZY8RQwG4dpnt3FTb1mwxJZb+cbi4QjjEHB/FH6Z0y2WE2bxtKylmu7SoAMny4U7hMk+1LxjxYynTNDqdcLKrc2ALmQzZO3GI/Ye9VbjoQjoZDCVPc+v3rG/Ed3Tlr9jTnbuddq/wDt/RR/LPoDVH4V8RbC27gjYx2k8iRx7iahkwpRuwN2XXsiPXPFTep6y3Zb9RwPQd656r1XwrblfmGB9a+Y6vUvcYlzJ+//AGpPjfGcttmc+m6HqiXT5XBjgA+tVN+MR9Z/NfK/h2xd/iE8MNyJI4j1OK+jWLTqTPcCPz60fkYIwehWVEcHvPpUTW9Y2v4dkK9wkySY20TXdS2W4X58/gc5qP8AC2nVh4qrua5LMG7Af2pMeKo8mVx47ez91sLpkW7qIvatifDIJj7ie3HHeif4Rdv2S2pu4gMyAgBB2Bx/rSnQdMuq1l17rlltmbZAwSeQe0R2rb6u+tu3vYbA4NtQckMRiB6zVck3BqMe/wDhqjEzPT/hayEKhS+4g7iTEeimQPyKev6O3sFn+HDBSW2Fm4HJmf7V71Czqf4UG46W9qt4xQSdvAbGJxNKHQ2VRNR41y5tTZuHm3Ke+0Zj1pabdyl7HbXob6LZWzcYJdIRwGW2TJHoR6ivPia/qmeza05ddzP4h7Z2kCI+tQvh3WpZQPtcqp2kup+UngH0FD0PVnezfUMRclvBb1Ek8+wxT+J8+QvLRqviO3euJZTT3fDbPiGYkCII7nvR+lWvCGxrrOCCd11vlYDsJBPrWW1PWfD0wvbpveHtWf6sTj815uv6jTBCyq7MAxByEJmZ7d5oLDKlb0ByXo0vQtTch1uMm4GPEFyVY/1T2+k1Cv27GjdFDvce7LMW9Zjt296d6fGn8KzbUsCGLsRMEfTOTGKW+KDpv4i3cvM5vECFVuw4J9O9dFXJr0NLoodS6m9u3aFpd25oxwoPJnNd9fe4NPc8JhvG2IjjvH+9FUAkR34CjE9ifrUXqnXydTd01tcbSoJ/rj+2ajihykqXQZPQDpWpe6zoE2lDK894jg5zNC0zeFrLls4R/Msf1HmD9ab+E9Pdt2lVwQYJBwcAwM+lT/jBihs3h2JETj1/3rQknkcPTEf8bPLY8PUam7PlG0ye+DP3odwLfIsbdip55K8lhJOasfDHSR4DavWjyAblU+gPzEevoO9S31N287XwQEuygWOFOFP171WLTb/XsVr2e9D6P4O57rB4O20haBnvHftV+zqlOr/g2DPeiDtYBFMTtjEYwa56bp0VUDqQi4BIMc5JjP3rt7YualnUxcTyk4yPTtJjvzFK58r5CM46trzbO59qmdojzAQP7UJPi9c27CYB8zFRx7TBP2qtb0du4GUIHXlhxAP+lZfrHwwt4i6lwAthViQVHBb0Jz+BS4lDdiS30d67r4t3NhsBbhj/ANuCZ75k0j1c6gXfDuXE3NtKhmKDaRIEHnjMzTHVOkMHttbslgirudrm4sR3wMADtVO71Ky1lt1tWZAZj5gD7clRj5aunG9HKyBfJ1F5VQDaiAbrZBBZczj8VtNIFkKW4A3CO8VA+G/h60oF9Ggn5Fc4IzmeR96rauw9u4VZCCQGHrDcmftWf5DtpIIbqHT0e00Ak7ySBk7Tift6VnelfD1vxPNbJYTJJwPt3xW0s6na5BwuJEdppLqGlLkm0JUk5BIP0is8csoaExyT7Evhbprv44xbCH9MmPMBPIPYY/Nd2993w9l4DxN4XyH5kgFH9AScEUezvUG2Zk8z29uO9LW7jI7ECFIiCRAPJIPPpmm5ObZoUYErqGidXcN4tsvsEPsMck+adrH0gzT1nTf/AGgsjcpvESlplLhR3YzHHYetTdVZa4bcuWFttxBaZ+/pHag6bU+HbGpAICkqqdjJAnnGBV9tKgxaTKfSysNYtStu2YZm8rB1+U45nv8ASktJqmvuC27Zaufp5OG/mP8AmkER6RQdX1e5cIsW28xUMXx5SMzgZPbNct1GL9lEaczcLCOSPMD9Kbxvcg2WdW76o2f4e4otDd4vYH1kDkdoqpf1yWXsoEdw4geDbUKoke0/mlOmaO3pbexJbxGJZifXiAOKn/wupfWszHwrAWVAbB7CPcmpabr0v9nNhtDZuo7G+6PbLMVQROSfmWP7VCvdCbZcZL1pEliquWUg/wBIkc+g71U610ptRcQrd8NreLgie4gwPaqf8Ag8Q7N+9QzySQY9FJwY9KZTr7fn0dxs+faLUjwzvIZgQwBIH1+s1QTVmPFbyoVwvYkEwD6RWh6UvT9WvhG0UKnspDrPHB80RwahfGHSb9i4tl1/TJ8tyPmAOCfQ+1aFkjKXGqZNxo/fD/xBfN5nckriQBx6cVodZ0hNVqk1DtKBBCDk7cwfrms9pnRVEiNw2t6kgyD9DmqPwzqbzK7OSoLSgjOBj70mRVco/wBBT0aHUanwkYwpCSVE4buB71B6do03tqTkuAygiNuO+c8GuOqXE1dxULHZYLeJGAxMQB6kGnOtX7dmy2/zFvKzCR8w8oEcSP7VGMXFcfbDdlB7gMBeBjkDaDnHrMcVEv6X+Lu21LhbVptzFuSTEADvx9KTt9WdLZVUIAUbWPfExVG3YNlrZOkuOzKHe4h3ZI+UZ7V0YOF0Mthvj3WGLNlVDW3JkZk7WWOPvTPT9EbrW7CwsjJjCLEsx+gjPrUvr/jX7thbdshVIKvJgSRukT9K9+L3uW9i6W4R5GW6BAaTAz3giafHD6RiwZH+Bfp3UA95ka4CijahBn5ZG4x80jM1R1x063la3eBQINzXD/MPbkVhSjWzwMDj/StT8CdG/ixca9/+MrAR/MznIVc9hya0ZIJfYztuyxpeoswJsJc8KT4l2IDn0UntzivdhYbldQF7Sccg9vMBVP4n6wi6XwrbILanagRY2jicenr3rK6npvhuq3HOy5Oy5MnkGCf3rKqmm6Gbo1tywPKSxAWQzD2HMTSuo6cjYQruCkghSdwPcGOY5X2r3pqF18O4SZEhieR/rTHTZF0q4GCApnIgHPvJgVL+LoaKsW6U3i6hbZC+cFCBwqzzB7x+KP1nUh7hcESSVEnlQIWhfBGl2u1w4LE20J7kiJH3qO92MXEjbgic5/m/NK9zC40VL+tPJyciKZ09wHbtIg8+wHeagdZDtAVYRVmQfXBNFjbY8MSBcnPcwM/mmWNUZaSDa7r6SShkBo3etQut6gXXQrc8rTugxxTg+H1VhuEoWygPtRNf8OW7FptqkliY9QDWiKghoyH/AId0DCxHlBdCyg5IXsfvWc6n4ioti2fMWO4GMCRGKNoOv7Ci3rZ3Wxs8QclewI7Ubqqq5OqRxI2+/wC3/OKEYyjPfRblZL6xYKqAgKknMHMD6e9ci+xtbtOw3KfMTEx9D7n9qLZFy9duMoItfy9vsMV5otHbskBvMXMbeTz6d6t6odFSyLUDU3t5uLzsYwSO8CqD6t7lhTpLYMkyLxMg89xms9qrT27nhm74ck7QqFpJ4EjA/wBKLd6rfLlLUuNpDZzgRg9vY0jhdMJf6Pp3TdfvoDeYZK4PrtgwP/FReh2ro1Dvuu7TJCupWeYE8fiqfQXsG0wZX1BMMRcaZYHIAJGR9K9HVHIJ/g7sWjhRAgGZMAwfxS29nM6v9Ts6e4C/kuOAZiW9p9M1p7N9tSp09xN1p827ymYK5AM/LJrEIw1bg3bS3rIwjDyuuI2uOTWt6JrE0w3qwNtYWBnbGP8Aap5YqO12DswXVLX6yWpKlfMZHJk4xjuad1nUtt5bVuCeTP8AKR/ftVP421CLqbzIVKpjAHJ7eveoyXELyqjcw88dvpV07j0JZx1BzbVxZQSx8ze/M/2rzV3FvPsuGWEvtkwMASY5iCfvRns7ghRo2tLe+IFIXFWd6/MRH5yZ/EfeujXfs5MsdOsqzWwyl7UliBjyrj7Cjp8TabTwlu4SM7hkzPufSg/BjKwd2AO4FQpBjOYEn0ipnXun2FYuqgeij+ZvYdhU+KlPjIoptLQBNYiK1y1efzkgBhO1uR9MY+1L9PuMHdrz+d4kE5qfY6nkgW1KscrHftFN63UJqDMbLigCAOSO/tWzjuqJOTYr1G/4h8uApye9BW+6gorsFmYBMZ5rjxRwB/5q/wDDvw09872ACzAHvTSajHZPtm6+AQup0wVl+SA05kdqr3/hxWlCTs294xPeifD2hSyVRBkgEkd4rRa8MNzqJwAfr6V5cstStBaPjTaa/p9q3LrG2mMc1obvUh4LkZuhTGIgEY4HM1c69ZHmBUAfmKxl29sdUG0qzgfUbgT+B2qqlzY8NIv9Atl7OjZXM27zKwyeSCZH0mlepWmuNcthQXViE9SPT6+1G+EVZbV4BhJb9IjEOCcD6iMmhay+yXtzRO4nysQZkcn1qH+bKyRZuaLxAAQu0mDBjcPr2+lcjR22ABGBO0Tx9641PUltXCly2GWcFQRBBgn3EUz8PPaIdW3ArufsQVyeeag5SWzLxsV0XS4ddkMTkye30rnqnTWe+CH2oBJxJwRVzQ3dO151s3Qbm3EjH03cT7U4vTy8NaYYgMIIz3pvLXZ3Bpny/wCOOhv4niIu0bc8AT7j1rFWnPYiZ+xr7/8AFukUWyXghgfKQPtXxPqGhRT5OMmt/wAXPzVMb9lXRamEY8ssnnn7Ul0YHc164CxnB+vYD1qVpNcUPr71rdLft3Qtu2AGicfvA9abInCykXZYXZA3kBFO6Sf2zzUvqHV1uYs3kQDJUqQY+ogmarXuq6eyVW7aYHOx7gBmsl8Ta61efAEr/lXI7z7VlwRcpJtMvLUQ1t7T2RtteIC3n8PDKfUfzetaLR6rwXtI9+5DEFPEUQ47Lv7ETxWP0OnR7bi3ut3fnDKcHny4iMfXmqNyzqnVL5AZET9RGyMcsqj2+ma2SiurJqVlXqutuabVKoRXsORBVODgEGPQ1Q/wqynjMjGLoi5akQHmQwHbjih9O6zba0Lpb9IYMgnI/wBaE9hLI1BtsWa6wbzDGc4/JqKb6ao5y0RNRqFZjI87Hcwjv3n78UmmkPjF93pgfeRFCs2rlzUO0HvnnuK61TE3yVUhU3Z9Znn9qsuuyVn65rdjhIwRA+m6aXu61QCo+Uk570XQaR2OQfLnI9ewrlujkwqrMDcx9JP+9BcUd/RX+GNcG1ARfkUQoj/n5pbqXQBaLvvNx7ZJieTMx7UqOnXdLfTxPLOfKe05g961HxJctae2b6xvuGQCeT39ZpZOprj7KR62YzT6lCfE2bSpEzPpX7rRQ7bggEifL3zma5vdVS7bZbibZOCo4PrzmltP0ovlXU8bfof9fatCXsS70jRdC6JbceI21VnAnketfQOmXLVxQlvdt53oIEgTBJETiKm9B6evgrvVXQAKtthiVJlifxXvWfiNbaFYA4JUYkSRIHY1kyqU2T9mh+DrQZ2h90NukdpzA9YrV3QhHJEj/hrEf/TPVbrQYDBfgfmr/WusCTaR1DFCzNHCj1+pxioyj6o6XZG+I2liu6NscdyZzWC+I0Fo2xB5lRIwTH9+PvWt6reVNK94n5ckdzEgjHOa+YazWs+Sdrk+WTiB64xFaMcHY60j6J0jT3Do7fhrL3CbhYRjPM9gKL1OyHBa15iTLMTy+FcZ4B7H2p3oeqS1YsiSgKgNbkfqzjmfLBn81UOmthQDbG2BKbpkk8YwQKxSbjJlOVgur3FLrMkr/wCpjGYkD981zphZlT4MIeQfeRAiNw+tBuPuO23A8Q+Gxk4A5aewj80o+uKMw8XctvicTHEek1JRlWyHOndDHS+mgAeG1u3Bn9MR3Prmads61lJVSWKlgNznzHdzk4FSWcBu8sSBByT/ANs0s2vHmAYC57g8d/sKPi5dhllbXRz/APUbXElVLbCBwpkBozXzHUak5BIIzn7Ve+ImmdxU7idpB7R6VmnXnsIgV6fx8fGKH3QpP5rSp1S1pQBYQm7Hnd8kH/L6Co+gshrqB2KiRLen/nj70HVXQ1xiQYk4784rTJJ6FH26puEMxaJjcSfeaW8Le5G0jcMGrnSOnolsM67mfORIUd6DoOnuzhLNwFS2AZBIMSftUlKKuindWL6FH0zq5M2yYP8Aw/erj9QvpfC2lZ7DsI8p49PQgE1Q0PQzf3W3tSnieUzEjP8Az71e6Z0dNPc2ktcYD5GLED/KCPbE1DJlh21sRtLSEdJobdxQly0Fsi5uCxEndkxHANUtRathh4ktbhjuRRjaI45jP7VzrrhuWw8hEXhYB+YTH5xFRU1G0DY4DXHVSZMjJ3AjsIrM05PbJuRQ1GitrK28n+sDDYOQR2nGaX6bZRrG51X/AOJvVX5M+ojM1H13U2DN4HlZBN3PlYzGE4xkyfWi6bqdu229Wa6GQeIGIncOWI4q/idaByNZp7FtQNyARIiMn/ShdD6xpW8j2CJDK3BAHuIB/FZTS/Ek7/ELhNwjaTuGeJPA9v3qf1vXW/FBsXVUxG4BhIk4Yesd6msEm6Y6ZtPiD4TbW27Y0uptP4IZQWbzbWzsj1HANYjWaHVRp7epsMqW3I3EA5OPWk/8XdCBtBPIIPMe9M9K+J3N5Q4wxCkycT3+1a4RlGPRy7P3VNPYf9NdqspMx2NTtIfARmncVMhSPyab6t022rmbrb2LEP2jtNI6bVBHCXFkEgEng08Fq7spyVn0L4Fus9ghTMNvUTMDmPpT/XfhxdRed9pCMiqYUypUzgehn9qyXRPiFNHqCEBCrCjOMDP24r7J8J6gaq34rDyzA+vccUlSctIjN8XZA+G/hY2UBskwzTucwPsOa56jobdtthPywxLQS/MkH0wMfWqnWetOlxltusYyRxE/KPasZ1rqpNoCeBIkcgTx6VGXehoJvYz1bpYvYI8rSdoPzmROO3r9awN7pIFzbbD7xugFeMwoMjMz2q83WWS1c8RWLThwTgMOQfTFKdLRrlxr2590+QzPb6+xpk3FWUov7EULNsiFlSTjeBkGRgTiiprrrmFgfLieMweODTA1195OGCAtJ80yQNpnjNdv1i1cZfEVBeMb3tNwG7NIiY7CsnGxLCi/vQqY3AyrduQIb2j0rnUWbe5lW1vM+WTBacFieAvEV4WzsXGQHiCSJnb3k9+1NabWWgxtmTKgKw5Wf7DikrZGxa9sVIZt74QkfKo/y9yZ7+1I/F+mL6NjaP6u5TcggM/qYkmO3NVL1jYcqhdo2lZO36EjJ5+lcuQyMAFUSIaJj/8AonH2p4y4uzj5p1/oNzTLb3OHZgNyifITELnLH1gYqTbtGQD34LfWK+oXulxcB3KGCgqAvYmSoJPc5pFfhxWfelpmLAywby23UyZmCf8Ac1sj8hFOegHwh8NIrbryb23QgOVgE5b6xj6VgOpaR0cllIDMSpgAMJOR6gV9ntsvhkXCQQAEKnMEncJHcAz/AGrL/G3TrbWbaEMG0ulBEfLHi5mcnkZ70Pj5bk7FvZECpcs2hZBSWhh3bHCxWp6Zas6dUW4rF9hAIALAe0cmo3RLIVbY37mXPBG1iOOPSrHSkVNqiUdUYu55gegEnM1LJK3RaT0fumXbsMGbEA+b7+bHHpFeN1e2Ax3Zj+U5AmADxk/epItXPALW9rFGbfPzDvOfmQVLsLdLv5F4JwQAT/3710cKbsjZTOq2hJMKrtghuzSu+RBxFT/iHrPiMCdsndJC7YJjgTng1O6lZAtkMzPdkSx+WeYUzk+9Sk6fcYEqpaMkASR7x6D1rXHFH2cUdZrjcBKAKyjzFMblMcjuRE0hb1zLIxJEGcznP5qxa6W76ddRb2jwPLcXggNHIPP+lTLfTriLu4B+XEkgegjMVX6gO36hcAW3uBtwDt/4KXt3lPBee2cTRL+lZEVgSBck5Hp7ciaa+HemG6XLA7UWdoI3NkYA5xyYzArtHWK6ywVUb8uc7V5H1pC6CIOQeas9Q06/xLQE2kztkkgRHpI9c0pq+m+FMsORickHgj2oxoNjl3UNcS2wXcgG1lmTu/q9QIqbIHzMojgjNa74R+Im0OnueHbXe7R4xTcATxnkwJkVt9B1Lpmp2Pd0unJLQzhQpJXG8qI5NTc1HsazAdC6SeqamzYUQiSb7D+kkAmfU7SK+wdf6mmhs29NphEAzHKjGSfU1C1/xhptOr2dBaRGBIJQAccHjIJnmvn/AFXVX9V4nhk+X5jPzseVUj0g0vl5Ko9E2reyrp+qyxZpVeQxM+3NeJq7TKSxDdogkxn8c1N0nRby2lg+Jv4UQSJ9A2Jjkmpv+C3g4Ll1wN/qSD2UfWp8I/konRfvW7bobc7gYGOwif2qz0u7Zt20FsJca0QWxJ2sDkgRJBmsf0q3fUTbUMwTj05BDA9z9cVotIvhWrdxwpvXR5E24W3MNIwc9qTItVYVIc1L3GEz4czwYGT5UHcGTUg3Ni7GcNnJ5JbsD6EEetO9PW2wKlpI8zKAWLeZoC5HGKV0uuW5cRN5gMQ1sj5YOCe+761OMa9As1nXb+28lslR/wBIypXuT+/3qZqNYPFLYYnBaPTggd8VYu3TuXaLQBYjxCcqoYyAOT7gUxedisBUDlycWwWZYHm8sAT6Caz2LRK03iFA1w7bIMyR5RMziJJMUW5q0eEN0BEHlIHmIOY+sACiXGW1CqNzCCp3sYDDkgyMntQLOlZipdSkvBgKIj5mAHtNBtICQ5d0vym0m/sByT9fSPal7m7jcLZBg7gYkQTnn0zX7SazBAVgoJIZP6CfqZbj805c1BgbcMZhS24RwMxgn0pWxWj8mmtAXCQVL4JmVLDI2n5ZzycjtX7XaYMbhvW5321QEgSUBlhn3H70ApuIU7YKmVHYAevH4ppNQwVVBbaswQCSAexxxS85XYUZ3T6NVIIAXdIAAJKn1YjA9Kbu2w1ssxCkwpJMTJ8wE54iq2j0Y8Ve4ChZcxmCT3zNH0V22/6YIRRJ88ETGDuPHpQ8jGbsyHVND5WcMtn9UNbYsRs8oExHmyOO5Oa6u9JP6hKhi6A3TZEkkxBQfyySSe9WdZ0glluFyruP5iducNAnMduOTRuq2oVIkLtkAJkqsDiZJnvV/PSSOdeiDpeiK67GVRbWI8Ulm9Wx8qH37zQRpPEuG7at7d6lSQ20bSIEieMTitN0x2YSQLZX5JyTiTj19K8sWban9Zf1HhVJYkbpkBtuFGYrlnlZxnr/AEsXUa4llgXXZd2qQrNwWIJ4iM0G5097d5fDdmSNkYUnvj0APPrWmv8ATbpCsd5ZANqkDdkjHMRgRPaaTuuw8Qm152huxCOuDIAOCBFNHNJsFEfV9Htm6/ikXUwWgncI4G0cSJyfSlj09QZZAyghrZETuAgEkehMR9acuM5ZXAZHxOOY5Wfaa7s3GZiiHlonaJ5EQAJInvTPIxQGo0guNaVVUrnxGWJB7f8AUOal2eg2xbm6RcChjIkMoB4gmAJitBrrDW2UXE8O5kxuaB6kqZ+0GgaQzc+Qsu1trEYBOeZEGQOKaOaQdme0dstZlLcKpcbDMAMQJWec96af4cZrA3hbV9GO0jhwc8zWjs6G5sfebQvOQwJdcBTMf5icdu1LLcug7bbgMyyWABE9lntGZNO8sn0Ho46HYFtWLkT5GuAEMbjeYhZI4G1cd9xountlh5EVcl2YLABPO0ftSl/U3HADXNzFplRAaO271BHFKAC5b8RTcXwfLcUzILN5faCQZ+1BpsHJj14sYChmZwNrERt284FKdW8VAzAgAiEUt58QSxj89qb0wcFTBL3PKFUqYPJPYEetPIbSlXK+RmO1jIEgRg5MROeKly4jEvTXWfTtcB3K7IrAGd6wScRIBIAJnvVXQ2rl03GvQGQb/KPMONqzzgSPpTeoRRt2qUKkmE4icCB2igaRSDLA/qypYDiBIn9xn0FBzsbkiF1jQ7xv3lCjQAMMIEgjHOa8/wANdri3L0XnCzvjbKjndGSTjHtVnTWSDJadwjbHOcY9xR20RAJS5sgKzqAIMtAVYMxE0VncVSFP/9k="/>
          <p:cNvSpPr>
            <a:spLocks noChangeAspect="1" noChangeArrowheads="1"/>
          </p:cNvSpPr>
          <p:nvPr/>
        </p:nvSpPr>
        <p:spPr bwMode="auto">
          <a:xfrm>
            <a:off x="155575" y="-914400"/>
            <a:ext cx="28575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descr="http://estaticos02.elmundo.es/elmundo/imagenes/2005/12/26/1135593966_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5209" y="3950563"/>
            <a:ext cx="3919730" cy="2626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7 CuadroTexto"/>
          <p:cNvSpPr txBox="1"/>
          <p:nvPr/>
        </p:nvSpPr>
        <p:spPr>
          <a:xfrm>
            <a:off x="5370990" y="3355760"/>
            <a:ext cx="3195961" cy="369332"/>
          </a:xfrm>
          <a:prstGeom prst="rect">
            <a:avLst/>
          </a:prstGeom>
          <a:noFill/>
        </p:spPr>
        <p:txBody>
          <a:bodyPr wrap="square" rtlCol="0">
            <a:spAutoFit/>
          </a:bodyPr>
          <a:lstStyle/>
          <a:p>
            <a:r>
              <a:rPr lang="es-ES" dirty="0" err="1" smtClean="0"/>
              <a:t>Iberian</a:t>
            </a:r>
            <a:r>
              <a:rPr lang="es-ES" dirty="0" smtClean="0"/>
              <a:t> </a:t>
            </a:r>
            <a:r>
              <a:rPr lang="es-ES" dirty="0" err="1" smtClean="0"/>
              <a:t>lynx</a:t>
            </a:r>
            <a:r>
              <a:rPr lang="es-ES" dirty="0"/>
              <a:t> (</a:t>
            </a:r>
            <a:r>
              <a:rPr lang="es-ES" i="1" dirty="0" err="1"/>
              <a:t>Lynx</a:t>
            </a:r>
            <a:r>
              <a:rPr lang="es-ES" i="1" dirty="0"/>
              <a:t> </a:t>
            </a:r>
            <a:r>
              <a:rPr lang="es-ES" i="1" dirty="0" err="1" smtClean="0"/>
              <a:t>pardinus</a:t>
            </a:r>
            <a:r>
              <a:rPr lang="es-ES" dirty="0" smtClean="0"/>
              <a:t>)</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8"/>
            <a:ext cx="7790121" cy="1588534"/>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Moral</a:t>
            </a:r>
            <a:r>
              <a:rPr lang="en-GB" sz="1600" dirty="0" smtClean="0">
                <a:solidFill>
                  <a:schemeClr val="accent6">
                    <a:lumMod val="75000"/>
                  </a:schemeClr>
                </a:solidFill>
                <a:latin typeface="Vijaya" pitchFamily="34" charset="0"/>
                <a:cs typeface="Vijaya" pitchFamily="34" charset="0"/>
              </a:rPr>
              <a:t> or </a:t>
            </a:r>
            <a:r>
              <a:rPr lang="en-GB" sz="1600" u="sng" dirty="0" smtClean="0">
                <a:solidFill>
                  <a:schemeClr val="accent6">
                    <a:lumMod val="75000"/>
                  </a:schemeClr>
                </a:solidFill>
                <a:latin typeface="Vijaya" pitchFamily="34" charset="0"/>
                <a:cs typeface="Vijaya" pitchFamily="34" charset="0"/>
              </a:rPr>
              <a:t>existential</a:t>
            </a:r>
            <a:r>
              <a:rPr lang="en-GB" sz="1600" dirty="0" smtClean="0">
                <a:solidFill>
                  <a:schemeClr val="accent6">
                    <a:lumMod val="75000"/>
                  </a:schemeClr>
                </a:solidFill>
                <a:latin typeface="Vijaya" pitchFamily="34" charset="0"/>
                <a:cs typeface="Vijaya" pitchFamily="34" charset="0"/>
              </a:rPr>
              <a:t> values associated with inherent rights or spiritual importance of species.</a:t>
            </a:r>
          </a:p>
        </p:txBody>
      </p:sp>
      <p:pic>
        <p:nvPicPr>
          <p:cNvPr id="3074" name="Picture 2" descr="http://www.earthtimes.org/newsimage/destroying-amazonian-forest-cuts-rainfall_69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5487" y="2896711"/>
            <a:ext cx="4727481" cy="3148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s://s-media-cache-ak0.pinimg.com/236x/ed/b7/9d/edb79d6fe4a6bf41235dbf111f55a26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8922" y="2996954"/>
            <a:ext cx="22479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7 CuadroTexto"/>
          <p:cNvSpPr txBox="1"/>
          <p:nvPr/>
        </p:nvSpPr>
        <p:spPr>
          <a:xfrm>
            <a:off x="1109708" y="6045694"/>
            <a:ext cx="3195961" cy="369332"/>
          </a:xfrm>
          <a:prstGeom prst="rect">
            <a:avLst/>
          </a:prstGeom>
          <a:noFill/>
        </p:spPr>
        <p:txBody>
          <a:bodyPr wrap="square" rtlCol="0">
            <a:spAutoFit/>
          </a:bodyPr>
          <a:lstStyle/>
          <a:p>
            <a:r>
              <a:rPr lang="es-ES" dirty="0" err="1" smtClean="0"/>
              <a:t>Amazonian</a:t>
            </a:r>
            <a:r>
              <a:rPr lang="es-ES" dirty="0" smtClean="0"/>
              <a:t> </a:t>
            </a:r>
            <a:r>
              <a:rPr lang="es-ES" dirty="0" err="1" smtClean="0"/>
              <a:t>forests</a:t>
            </a:r>
            <a:endParaRPr lang="es-ES" dirty="0"/>
          </a:p>
        </p:txBody>
      </p:sp>
      <p:sp>
        <p:nvSpPr>
          <p:cNvPr id="9" name="8 CuadroTexto"/>
          <p:cNvSpPr txBox="1"/>
          <p:nvPr/>
        </p:nvSpPr>
        <p:spPr>
          <a:xfrm>
            <a:off x="6241007" y="2583404"/>
            <a:ext cx="3195961" cy="369332"/>
          </a:xfrm>
          <a:prstGeom prst="rect">
            <a:avLst/>
          </a:prstGeom>
          <a:noFill/>
        </p:spPr>
        <p:txBody>
          <a:bodyPr wrap="square" rtlCol="0">
            <a:spAutoFit/>
          </a:bodyPr>
          <a:lstStyle/>
          <a:p>
            <a:r>
              <a:rPr lang="es-ES" dirty="0" err="1" smtClean="0"/>
              <a:t>Gorillas</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8"/>
            <a:ext cx="7790121" cy="1641800"/>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Scientific values</a:t>
            </a:r>
            <a:r>
              <a:rPr lang="en-GB" sz="1600" dirty="0" smtClean="0">
                <a:solidFill>
                  <a:schemeClr val="accent6">
                    <a:lumMod val="75000"/>
                  </a:schemeClr>
                </a:solidFill>
                <a:latin typeface="Vijaya" pitchFamily="34" charset="0"/>
                <a:cs typeface="Vijaya" pitchFamily="34" charset="0"/>
              </a:rPr>
              <a:t>: actual o potential values associated with a species’ contribution to enhancing human knowledge and understanding of the natural world.</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
        <p:nvSpPr>
          <p:cNvPr id="3" name="AutoShape 2" descr="https://i.ytimg.com/vi/0G9qPE-M3ng/maxresdefault.jpg"/>
          <p:cNvSpPr>
            <a:spLocks noChangeAspect="1" noChangeArrowheads="1"/>
          </p:cNvSpPr>
          <p:nvPr/>
        </p:nvSpPr>
        <p:spPr bwMode="auto">
          <a:xfrm>
            <a:off x="63500" y="-136525"/>
            <a:ext cx="62674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0" name="Picture 4" descr="https://i.ytimg.com/vi/0G9qPE-M3ng/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6063" y="3185435"/>
            <a:ext cx="5739444" cy="3427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5 CuadroTexto"/>
          <p:cNvSpPr txBox="1"/>
          <p:nvPr/>
        </p:nvSpPr>
        <p:spPr>
          <a:xfrm>
            <a:off x="1420427" y="6161103"/>
            <a:ext cx="1482571" cy="369332"/>
          </a:xfrm>
          <a:prstGeom prst="rect">
            <a:avLst/>
          </a:prstGeom>
          <a:noFill/>
        </p:spPr>
        <p:txBody>
          <a:bodyPr wrap="square" rtlCol="0">
            <a:spAutoFit/>
          </a:bodyPr>
          <a:lstStyle/>
          <a:p>
            <a:r>
              <a:rPr lang="es-ES" dirty="0" err="1" smtClean="0"/>
              <a:t>Abyssal</a:t>
            </a:r>
            <a:r>
              <a:rPr lang="es-ES" dirty="0" smtClean="0"/>
              <a:t> fauna</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n-US" sz="1800" b="1" dirty="0">
                <a:solidFill>
                  <a:schemeClr val="accent6">
                    <a:lumMod val="75000"/>
                  </a:schemeClr>
                </a:solidFill>
                <a:latin typeface="Vijaya" pitchFamily="34" charset="0"/>
                <a:cs typeface="Vijaya" pitchFamily="34" charset="0"/>
              </a:rPr>
              <a:t>UNIT 7. ASSESSMENT </a:t>
            </a:r>
            <a:r>
              <a:rPr lang="en-US" sz="1800" b="1" dirty="0" smtClean="0">
                <a:solidFill>
                  <a:schemeClr val="accent6">
                    <a:lumMod val="75000"/>
                  </a:schemeClr>
                </a:solidFill>
                <a:latin typeface="Vijaya" pitchFamily="34" charset="0"/>
                <a:cs typeface="Vijaya" pitchFamily="34" charset="0"/>
              </a:rPr>
              <a:t>CRITERIA </a:t>
            </a:r>
            <a:r>
              <a:rPr lang="en-US" sz="1800" b="1" dirty="0">
                <a:solidFill>
                  <a:schemeClr val="accent6">
                    <a:lumMod val="75000"/>
                  </a:schemeClr>
                </a:solidFill>
                <a:latin typeface="Vijaya" pitchFamily="34" charset="0"/>
                <a:cs typeface="Vijaya" pitchFamily="34" charset="0"/>
              </a:rPr>
              <a:t>FOR SPECIES AND AREAS</a:t>
            </a:r>
            <a:endParaRPr lang="en-US" sz="1800" b="1" dirty="0">
              <a:solidFill>
                <a:schemeClr val="accent6">
                  <a:lumMod val="75000"/>
                </a:schemeClr>
              </a:solidFill>
              <a:latin typeface="Vijaya" pitchFamily="34" charset="0"/>
              <a:cs typeface="Vijaya" pitchFamily="34" charset="0"/>
            </a:endParaRPr>
          </a:p>
        </p:txBody>
      </p:sp>
      <p:sp>
        <p:nvSpPr>
          <p:cNvPr id="5" name="2 Marcador de contenido"/>
          <p:cNvSpPr>
            <a:spLocks noGrp="1"/>
          </p:cNvSpPr>
          <p:nvPr>
            <p:ph idx="1"/>
          </p:nvPr>
        </p:nvSpPr>
        <p:spPr>
          <a:xfrm>
            <a:off x="1236989" y="1225688"/>
            <a:ext cx="7790121" cy="1606290"/>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US" sz="1800" b="1" dirty="0">
                <a:solidFill>
                  <a:schemeClr val="accent6">
                    <a:lumMod val="75000"/>
                  </a:schemeClr>
                </a:solidFill>
                <a:latin typeface="Vijaya" pitchFamily="34" charset="0"/>
                <a:cs typeface="Vijaya" pitchFamily="34" charset="0"/>
              </a:rPr>
              <a:t>General </a:t>
            </a:r>
            <a:r>
              <a:rPr lang="en-US" sz="1800" b="1" dirty="0">
                <a:solidFill>
                  <a:schemeClr val="accent6">
                    <a:lumMod val="75000"/>
                  </a:schemeClr>
                </a:solidFill>
                <a:latin typeface="Vijaya" pitchFamily="34" charset="0"/>
                <a:cs typeface="Vijaya" pitchFamily="34" charset="0"/>
              </a:rPr>
              <a:t>assessment criteria </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n-GB" sz="1600" u="sng" dirty="0" smtClean="0">
                <a:solidFill>
                  <a:schemeClr val="accent6">
                    <a:lumMod val="75000"/>
                  </a:schemeClr>
                </a:solidFill>
                <a:latin typeface="Vijaya" pitchFamily="34" charset="0"/>
                <a:cs typeface="Vijaya" pitchFamily="34" charset="0"/>
              </a:rPr>
              <a:t>Aesthetic</a:t>
            </a:r>
            <a:r>
              <a:rPr lang="en-GB" sz="1600" dirty="0" smtClean="0">
                <a:solidFill>
                  <a:schemeClr val="accent6">
                    <a:lumMod val="75000"/>
                  </a:schemeClr>
                </a:solidFill>
                <a:latin typeface="Vijaya" pitchFamily="34" charset="0"/>
                <a:cs typeface="Vijaya" pitchFamily="34" charset="0"/>
              </a:rPr>
              <a:t> values associated with a species’ possession of beauty or other qualities admired by humans.</a:t>
            </a:r>
          </a:p>
          <a:p>
            <a:pPr marL="285750" indent="-285750">
              <a:spcBef>
                <a:spcPts val="1800"/>
              </a:spcBef>
              <a:buFont typeface="Wingdings" panose="05000000000000000000" pitchFamily="2" charset="2"/>
              <a:buChar char="ü"/>
            </a:pPr>
            <a:endParaRPr lang="en-GB"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5122" name="Picture 2" descr="https://upload.wikimedia.org/wikipedia/commons/9/9f/Narcissus_-_Cultiv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6251" y="2887832"/>
            <a:ext cx="381000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CuadroTexto"/>
          <p:cNvSpPr txBox="1"/>
          <p:nvPr/>
        </p:nvSpPr>
        <p:spPr>
          <a:xfrm>
            <a:off x="2423604" y="6232124"/>
            <a:ext cx="2192785" cy="369332"/>
          </a:xfrm>
          <a:prstGeom prst="rect">
            <a:avLst/>
          </a:prstGeom>
          <a:noFill/>
        </p:spPr>
        <p:txBody>
          <a:bodyPr wrap="square" rtlCol="0">
            <a:spAutoFit/>
          </a:bodyPr>
          <a:lstStyle/>
          <a:p>
            <a:r>
              <a:rPr lang="es-ES" i="1" dirty="0" err="1" smtClean="0"/>
              <a:t>Narcissus</a:t>
            </a:r>
            <a:r>
              <a:rPr lang="es-ES" dirty="0" smtClean="0"/>
              <a:t> (</a:t>
            </a:r>
            <a:r>
              <a:rPr lang="es-ES" dirty="0" err="1" smtClean="0"/>
              <a:t>daffodil</a:t>
            </a:r>
            <a:r>
              <a:rPr lang="es-ES" dirty="0" smtClean="0"/>
              <a:t>)</a:t>
            </a:r>
            <a:endParaRPr lang="es-ES" dirty="0"/>
          </a:p>
        </p:txBody>
      </p:sp>
    </p:spTree>
    <p:extLst>
      <p:ext uri="{BB962C8B-B14F-4D97-AF65-F5344CB8AC3E}">
        <p14:creationId xmlns:p14="http://schemas.microsoft.com/office/powerpoint/2010/main" val="1644235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3171</TotalTime>
  <Words>1873</Words>
  <Application>Microsoft Office PowerPoint</Application>
  <PresentationFormat>Presentación en pantalla (4:3)</PresentationFormat>
  <Paragraphs>208</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Solsticio</vt:lpstr>
      <vt:lpstr>CONSERVATION BIOLOGY</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UNIT 7. ASSESSMENT CRITERIA FOR SPECIES AND AREAS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UNIT 7. ASSESSMENT CRITERIA FOR SPECIES AND AREAS</vt:lpstr>
      <vt:lpstr>UNIT 7. ASSESSMENT CRITERIA FOR SPECIES AND AREAS</vt:lpstr>
      <vt:lpstr>UNIT 7. ASSESSMENT CRITERIA FOR SPECIES AND AREAS</vt:lpstr>
      <vt:lpstr>UNIT 7. ASSESSMENT CRITERIA FOR SPECIES AND AREAS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BIOLOGY</dc:title>
  <dc:creator>HIDALGO, PJ</dc:creator>
  <cp:lastModifiedBy>HIDALGO, PJ</cp:lastModifiedBy>
  <cp:revision>170</cp:revision>
  <dcterms:created xsi:type="dcterms:W3CDTF">2015-11-20T12:37:37Z</dcterms:created>
  <dcterms:modified xsi:type="dcterms:W3CDTF">2018-12-05T18:41:56Z</dcterms:modified>
</cp:coreProperties>
</file>